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324" r:id="rId2"/>
    <p:sldId id="3753" r:id="rId3"/>
    <p:sldId id="3816" r:id="rId4"/>
    <p:sldId id="3839" r:id="rId5"/>
    <p:sldId id="3840" r:id="rId6"/>
    <p:sldId id="3841" r:id="rId7"/>
    <p:sldId id="3820" r:id="rId8"/>
    <p:sldId id="3824" r:id="rId9"/>
    <p:sldId id="3807" r:id="rId10"/>
    <p:sldId id="3826" r:id="rId11"/>
    <p:sldId id="3842" r:id="rId12"/>
    <p:sldId id="3829" r:id="rId13"/>
    <p:sldId id="3828" r:id="rId14"/>
    <p:sldId id="3832" r:id="rId15"/>
    <p:sldId id="3843" r:id="rId16"/>
    <p:sldId id="3831" r:id="rId17"/>
    <p:sldId id="3833" r:id="rId18"/>
    <p:sldId id="3844" r:id="rId19"/>
    <p:sldId id="3846" r:id="rId20"/>
    <p:sldId id="3845" r:id="rId21"/>
    <p:sldId id="3847" r:id="rId22"/>
    <p:sldId id="3848" r:id="rId23"/>
    <p:sldId id="3836" r:id="rId24"/>
    <p:sldId id="3838" r:id="rId25"/>
    <p:sldId id="3851" r:id="rId26"/>
    <p:sldId id="3795" r:id="rId27"/>
    <p:sldId id="3849" r:id="rId28"/>
    <p:sldId id="3850" r:id="rId29"/>
  </p:sldIdLst>
  <p:sldSz cx="9906000" cy="6858000" type="A4"/>
  <p:notesSz cx="9866313" cy="67357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kumimoji="1" sz="11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6pPr>
    <a:lvl7pPr marL="2743200" algn="l" defTabSz="914400" rtl="0" eaLnBrk="1" latinLnBrk="1" hangingPunct="1">
      <a:defRPr kumimoji="1" sz="11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7pPr>
    <a:lvl8pPr marL="3200400" algn="l" defTabSz="914400" rtl="0" eaLnBrk="1" latinLnBrk="1" hangingPunct="1">
      <a:defRPr kumimoji="1" sz="11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8pPr>
    <a:lvl9pPr marL="3657600" algn="l" defTabSz="914400" rtl="0" eaLnBrk="1" latinLnBrk="1" hangingPunct="1">
      <a:defRPr kumimoji="1" sz="1100" kern="1200">
        <a:solidFill>
          <a:srgbClr val="000000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67">
          <p15:clr>
            <a:srgbClr val="A4A3A4"/>
          </p15:clr>
        </p15:guide>
        <p15:guide id="2" orient="horz" pos="958">
          <p15:clr>
            <a:srgbClr val="A4A3A4"/>
          </p15:clr>
        </p15:guide>
        <p15:guide id="3" orient="horz" pos="3589">
          <p15:clr>
            <a:srgbClr val="A4A3A4"/>
          </p15:clr>
        </p15:guide>
        <p15:guide id="4" orient="horz" pos="4133">
          <p15:clr>
            <a:srgbClr val="A4A3A4"/>
          </p15:clr>
        </p15:guide>
        <p15:guide id="5" orient="horz" pos="1911">
          <p15:clr>
            <a:srgbClr val="A4A3A4"/>
          </p15:clr>
        </p15:guide>
        <p15:guide id="6" orient="horz" pos="595">
          <p15:clr>
            <a:srgbClr val="A4A3A4"/>
          </p15:clr>
        </p15:guide>
        <p15:guide id="7" orient="horz" pos="3498">
          <p15:clr>
            <a:srgbClr val="A4A3A4"/>
          </p15:clr>
        </p15:guide>
        <p15:guide id="8" orient="horz" pos="2500">
          <p15:clr>
            <a:srgbClr val="A4A3A4"/>
          </p15:clr>
        </p15:guide>
        <p15:guide id="9" pos="5932">
          <p15:clr>
            <a:srgbClr val="A4A3A4"/>
          </p15:clr>
        </p15:guide>
        <p15:guide id="10" pos="580">
          <p15:clr>
            <a:srgbClr val="A4A3A4"/>
          </p15:clr>
        </p15:guide>
        <p15:guide id="11" pos="4163">
          <p15:clr>
            <a:srgbClr val="A4A3A4"/>
          </p15:clr>
        </p15:guide>
        <p15:guide id="12" pos="194">
          <p15:clr>
            <a:srgbClr val="A4A3A4"/>
          </p15:clr>
        </p15:guide>
        <p15:guide id="13" pos="6046">
          <p15:clr>
            <a:srgbClr val="A4A3A4"/>
          </p15:clr>
        </p15:guide>
        <p15:guide id="14" pos="262">
          <p15:clr>
            <a:srgbClr val="A4A3A4"/>
          </p15:clr>
        </p15:guide>
        <p15:guide id="15" pos="5978">
          <p15:clr>
            <a:srgbClr val="A4A3A4"/>
          </p15:clr>
        </p15:guide>
        <p15:guide id="16" pos="318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22" userDrawn="1">
          <p15:clr>
            <a:srgbClr val="A4A3A4"/>
          </p15:clr>
        </p15:guide>
        <p15:guide id="2" pos="31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00CC"/>
    <a:srgbClr val="0033CC"/>
    <a:srgbClr val="CCECFF"/>
    <a:srgbClr val="CCCCFF"/>
    <a:srgbClr val="FFFFCC"/>
    <a:srgbClr val="DDDDDD"/>
    <a:srgbClr val="8989B1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7" autoAdjust="0"/>
    <p:restoredTop sz="99865" autoAdjust="0"/>
  </p:normalViewPr>
  <p:slideViewPr>
    <p:cSldViewPr>
      <p:cViewPr varScale="1">
        <p:scale>
          <a:sx n="87" d="100"/>
          <a:sy n="87" d="100"/>
        </p:scale>
        <p:origin x="-1354" y="-82"/>
      </p:cViewPr>
      <p:guideLst>
        <p:guide orient="horz" pos="867"/>
        <p:guide orient="horz" pos="958"/>
        <p:guide orient="horz" pos="3589"/>
        <p:guide orient="horz" pos="4133"/>
        <p:guide orient="horz" pos="1911"/>
        <p:guide orient="horz" pos="595"/>
        <p:guide orient="horz" pos="3498"/>
        <p:guide orient="horz" pos="2500"/>
        <p:guide pos="5932"/>
        <p:guide pos="580"/>
        <p:guide pos="4163"/>
        <p:guide pos="194"/>
        <p:guide pos="6046"/>
        <p:guide pos="262"/>
        <p:guide pos="5978"/>
        <p:guide pos="31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780"/>
    </p:cViewPr>
  </p:sorterViewPr>
  <p:notesViewPr>
    <p:cSldViewPr>
      <p:cViewPr varScale="1">
        <p:scale>
          <a:sx n="77" d="100"/>
          <a:sy n="77" d="100"/>
        </p:scale>
        <p:origin x="-732" y="-102"/>
      </p:cViewPr>
      <p:guideLst>
        <p:guide orient="horz" pos="2122"/>
        <p:guide pos="311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2142" cy="3367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73" tIns="46485" rIns="92973" bIns="46485" numCol="1" anchor="t" anchorCtr="0" compatLnSpc="1">
            <a:prstTxWarp prst="textNoShape">
              <a:avLst/>
            </a:prstTxWarp>
          </a:bodyPr>
          <a:lstStyle>
            <a:lvl1pPr algn="l" defTabSz="930275" eaLnBrk="0" fontAlgn="base" hangingPunct="0">
              <a:lnSpc>
                <a:spcPct val="100000"/>
              </a:lnSpc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 altLang="ko-K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594" y="0"/>
            <a:ext cx="4272142" cy="3367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73" tIns="46485" rIns="92973" bIns="46485" numCol="1" anchor="t" anchorCtr="0" compatLnSpc="1">
            <a:prstTxWarp prst="textNoShape">
              <a:avLst/>
            </a:prstTxWarp>
          </a:bodyPr>
          <a:lstStyle>
            <a:lvl1pPr algn="r" defTabSz="930275" eaLnBrk="0" fontAlgn="base" hangingPunct="0">
              <a:lnSpc>
                <a:spcPct val="100000"/>
              </a:lnSpc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 altLang="ko-K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452"/>
            <a:ext cx="4272142" cy="3367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73" tIns="46485" rIns="92973" bIns="46485" numCol="1" anchor="b" anchorCtr="0" compatLnSpc="1">
            <a:prstTxWarp prst="textNoShape">
              <a:avLst/>
            </a:prstTxWarp>
          </a:bodyPr>
          <a:lstStyle>
            <a:lvl1pPr algn="l" defTabSz="930275" eaLnBrk="0" fontAlgn="base" hangingPunct="0">
              <a:lnSpc>
                <a:spcPct val="100000"/>
              </a:lnSpc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 altLang="ko-K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594" y="6397452"/>
            <a:ext cx="4272142" cy="3367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73" tIns="46485" rIns="92973" bIns="46485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E3670E3-7A0A-4318-971A-C8C6DA4A9FC4}" type="slidenum">
              <a:rPr lang="nl-NL" altLang="ko-KR"/>
              <a:pPr/>
              <a:t>‹#›</a:t>
            </a:fld>
            <a:endParaRPr lang="nl-NL" altLang="ko-KR"/>
          </a:p>
        </p:txBody>
      </p:sp>
    </p:spTree>
    <p:extLst>
      <p:ext uri="{BB962C8B-B14F-4D97-AF65-F5344CB8AC3E}">
        <p14:creationId xmlns:p14="http://schemas.microsoft.com/office/powerpoint/2010/main" val="3318551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2142" cy="3367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73" tIns="46485" rIns="92973" bIns="46485" numCol="1" anchor="t" anchorCtr="0" compatLnSpc="1">
            <a:prstTxWarp prst="textNoShape">
              <a:avLst/>
            </a:prstTxWarp>
          </a:bodyPr>
          <a:lstStyle>
            <a:lvl1pPr algn="l" defTabSz="930275" eaLnBrk="0" fontAlgn="base" hangingPunct="0">
              <a:lnSpc>
                <a:spcPct val="100000"/>
              </a:lnSpc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594" y="0"/>
            <a:ext cx="4272142" cy="3367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73" tIns="46485" rIns="92973" bIns="46485" numCol="1" anchor="t" anchorCtr="0" compatLnSpc="1">
            <a:prstTxWarp prst="textNoShape">
              <a:avLst/>
            </a:prstTxWarp>
          </a:bodyPr>
          <a:lstStyle>
            <a:lvl1pPr algn="r" defTabSz="930275" eaLnBrk="0" fontAlgn="base" hangingPunct="0">
              <a:lnSpc>
                <a:spcPct val="100000"/>
              </a:lnSpc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452"/>
            <a:ext cx="4272142" cy="3367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73" tIns="46485" rIns="92973" bIns="46485" numCol="1" anchor="b" anchorCtr="0" compatLnSpc="1">
            <a:prstTxWarp prst="textNoShape">
              <a:avLst/>
            </a:prstTxWarp>
          </a:bodyPr>
          <a:lstStyle>
            <a:lvl1pPr algn="l" defTabSz="930275" eaLnBrk="0" fontAlgn="base" hangingPunct="0">
              <a:lnSpc>
                <a:spcPct val="100000"/>
              </a:lnSpc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594" y="6397452"/>
            <a:ext cx="4272142" cy="3367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73" tIns="46485" rIns="92973" bIns="46485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8B485566-0E0C-4A88-9331-5AB87D522E63}" type="slidenum">
              <a:rPr lang="ko-KR" altLang="en-US"/>
              <a:pPr/>
              <a:t>‹#›</a:t>
            </a:fld>
            <a:endParaRPr lang="en-US" altLang="ko-KR" dirty="0"/>
          </a:p>
        </p:txBody>
      </p:sp>
      <p:sp>
        <p:nvSpPr>
          <p:cNvPr id="22534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1925" y="1246188"/>
            <a:ext cx="5897563" cy="408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3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30911" y="683036"/>
            <a:ext cx="3404462" cy="52350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73" tIns="46485" rIns="92973" bIns="46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grpSp>
        <p:nvGrpSpPr>
          <p:cNvPr id="22536" name="Group 10"/>
          <p:cNvGrpSpPr>
            <a:grpSpLocks/>
          </p:cNvGrpSpPr>
          <p:nvPr/>
        </p:nvGrpSpPr>
        <p:grpSpPr bwMode="auto">
          <a:xfrm>
            <a:off x="6408213" y="1317971"/>
            <a:ext cx="3341358" cy="4027669"/>
            <a:chOff x="3651" y="845"/>
            <a:chExt cx="1951" cy="2584"/>
          </a:xfrm>
        </p:grpSpPr>
        <p:sp>
          <p:nvSpPr>
            <p:cNvPr id="3081" name="Line 11"/>
            <p:cNvSpPr>
              <a:spLocks noChangeShapeType="1"/>
            </p:cNvSpPr>
            <p:nvPr/>
          </p:nvSpPr>
          <p:spPr bwMode="auto">
            <a:xfrm>
              <a:off x="3651" y="845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82" name="Line 12"/>
            <p:cNvSpPr>
              <a:spLocks noChangeShapeType="1"/>
            </p:cNvSpPr>
            <p:nvPr/>
          </p:nvSpPr>
          <p:spPr bwMode="auto">
            <a:xfrm>
              <a:off x="3651" y="981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83" name="Line 13"/>
            <p:cNvSpPr>
              <a:spLocks noChangeShapeType="1"/>
            </p:cNvSpPr>
            <p:nvPr/>
          </p:nvSpPr>
          <p:spPr bwMode="auto">
            <a:xfrm>
              <a:off x="3651" y="1117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84" name="Line 14"/>
            <p:cNvSpPr>
              <a:spLocks noChangeShapeType="1"/>
            </p:cNvSpPr>
            <p:nvPr/>
          </p:nvSpPr>
          <p:spPr bwMode="auto">
            <a:xfrm>
              <a:off x="3651" y="1253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85" name="Line 15"/>
            <p:cNvSpPr>
              <a:spLocks noChangeShapeType="1"/>
            </p:cNvSpPr>
            <p:nvPr/>
          </p:nvSpPr>
          <p:spPr bwMode="auto">
            <a:xfrm>
              <a:off x="3651" y="1389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86" name="Line 16"/>
            <p:cNvSpPr>
              <a:spLocks noChangeShapeType="1"/>
            </p:cNvSpPr>
            <p:nvPr/>
          </p:nvSpPr>
          <p:spPr bwMode="auto">
            <a:xfrm>
              <a:off x="3651" y="1525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87" name="Line 17"/>
            <p:cNvSpPr>
              <a:spLocks noChangeShapeType="1"/>
            </p:cNvSpPr>
            <p:nvPr/>
          </p:nvSpPr>
          <p:spPr bwMode="auto">
            <a:xfrm>
              <a:off x="3651" y="1661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88" name="Line 18"/>
            <p:cNvSpPr>
              <a:spLocks noChangeShapeType="1"/>
            </p:cNvSpPr>
            <p:nvPr/>
          </p:nvSpPr>
          <p:spPr bwMode="auto">
            <a:xfrm>
              <a:off x="3651" y="1797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89" name="Line 19"/>
            <p:cNvSpPr>
              <a:spLocks noChangeShapeType="1"/>
            </p:cNvSpPr>
            <p:nvPr/>
          </p:nvSpPr>
          <p:spPr bwMode="auto">
            <a:xfrm>
              <a:off x="3651" y="1933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90" name="Line 20"/>
            <p:cNvSpPr>
              <a:spLocks noChangeShapeType="1"/>
            </p:cNvSpPr>
            <p:nvPr/>
          </p:nvSpPr>
          <p:spPr bwMode="auto">
            <a:xfrm>
              <a:off x="3651" y="2069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91" name="Line 21"/>
            <p:cNvSpPr>
              <a:spLocks noChangeShapeType="1"/>
            </p:cNvSpPr>
            <p:nvPr/>
          </p:nvSpPr>
          <p:spPr bwMode="auto">
            <a:xfrm>
              <a:off x="3651" y="2205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92" name="Line 22"/>
            <p:cNvSpPr>
              <a:spLocks noChangeShapeType="1"/>
            </p:cNvSpPr>
            <p:nvPr/>
          </p:nvSpPr>
          <p:spPr bwMode="auto">
            <a:xfrm>
              <a:off x="3651" y="2341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93" name="Line 23"/>
            <p:cNvSpPr>
              <a:spLocks noChangeShapeType="1"/>
            </p:cNvSpPr>
            <p:nvPr/>
          </p:nvSpPr>
          <p:spPr bwMode="auto">
            <a:xfrm>
              <a:off x="3651" y="2477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94" name="Line 24"/>
            <p:cNvSpPr>
              <a:spLocks noChangeShapeType="1"/>
            </p:cNvSpPr>
            <p:nvPr/>
          </p:nvSpPr>
          <p:spPr bwMode="auto">
            <a:xfrm>
              <a:off x="3651" y="2613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95" name="Line 25"/>
            <p:cNvSpPr>
              <a:spLocks noChangeShapeType="1"/>
            </p:cNvSpPr>
            <p:nvPr/>
          </p:nvSpPr>
          <p:spPr bwMode="auto">
            <a:xfrm>
              <a:off x="3651" y="2749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96" name="Line 26"/>
            <p:cNvSpPr>
              <a:spLocks noChangeShapeType="1"/>
            </p:cNvSpPr>
            <p:nvPr/>
          </p:nvSpPr>
          <p:spPr bwMode="auto">
            <a:xfrm>
              <a:off x="3651" y="2885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97" name="Line 27"/>
            <p:cNvSpPr>
              <a:spLocks noChangeShapeType="1"/>
            </p:cNvSpPr>
            <p:nvPr/>
          </p:nvSpPr>
          <p:spPr bwMode="auto">
            <a:xfrm>
              <a:off x="3651" y="3021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98" name="Line 28"/>
            <p:cNvSpPr>
              <a:spLocks noChangeShapeType="1"/>
            </p:cNvSpPr>
            <p:nvPr/>
          </p:nvSpPr>
          <p:spPr bwMode="auto">
            <a:xfrm>
              <a:off x="3651" y="3157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099" name="Line 29"/>
            <p:cNvSpPr>
              <a:spLocks noChangeShapeType="1"/>
            </p:cNvSpPr>
            <p:nvPr/>
          </p:nvSpPr>
          <p:spPr bwMode="auto">
            <a:xfrm>
              <a:off x="3651" y="3293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100" name="Line 30"/>
            <p:cNvSpPr>
              <a:spLocks noChangeShapeType="1"/>
            </p:cNvSpPr>
            <p:nvPr/>
          </p:nvSpPr>
          <p:spPr bwMode="auto">
            <a:xfrm>
              <a:off x="3651" y="3429"/>
              <a:ext cx="19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385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0275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0275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0275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0275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fld id="{25F03A47-19E2-4EF1-AFB2-C43B9E0B43A7}" type="slidenum">
              <a:rPr kumimoji="0" lang="ko-KR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0</a:t>
            </a:fld>
            <a:endParaRPr kumimoji="0" lang="en-US" altLang="ko-KR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4675" y="506413"/>
            <a:ext cx="3652838" cy="25288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2564" y="3200329"/>
            <a:ext cx="7241186" cy="30287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52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95873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40719274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96316614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275513" y="360363"/>
            <a:ext cx="2322512" cy="123348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7975" y="360363"/>
            <a:ext cx="6815138" cy="123348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314422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39029815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23405910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08441848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07975" y="944563"/>
            <a:ext cx="4568825" cy="6492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944563"/>
            <a:ext cx="4568825" cy="6492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35962798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91603125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47626913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33957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6921029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/>
        </p:nvSpPr>
        <p:spPr bwMode="auto">
          <a:xfrm>
            <a:off x="9413875" y="6616700"/>
            <a:ext cx="317500" cy="169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rIns="0" anchor="ctr"/>
          <a:lstStyle>
            <a:lvl1pPr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/>
            <a:fld id="{A4F184D6-284F-41D3-BC40-D0C2F0463923}" type="slidenum">
              <a:rPr kumimoji="0" lang="ko-KR" altLang="en-US" sz="900" b="1">
                <a:solidFill>
                  <a:schemeClr val="tx1"/>
                </a:solidFill>
                <a:latin typeface="Arial" panose="020B0604020202020204" pitchFamily="34" charset="0"/>
              </a:rPr>
              <a:pPr algn="ctr"/>
              <a:t>‹#›</a:t>
            </a:fld>
            <a:endParaRPr kumimoji="0" lang="en-US" altLang="ko-KR" sz="9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975" y="944563"/>
            <a:ext cx="92900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028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307975" y="360363"/>
            <a:ext cx="92900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9" name="Line 41"/>
          <p:cNvSpPr>
            <a:spLocks noChangeShapeType="1"/>
          </p:cNvSpPr>
          <p:nvPr/>
        </p:nvSpPr>
        <p:spPr bwMode="auto">
          <a:xfrm flipV="1">
            <a:off x="304800" y="857250"/>
            <a:ext cx="929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rIns="90000" anchor="ctr"/>
          <a:lstStyle/>
          <a:p>
            <a:pPr>
              <a:defRPr/>
            </a:pP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ea typeface="HY견고딕" panose="02030600000101010101" pitchFamily="18" charset="-127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ea typeface="HY견고딕" panose="02030600000101010101" pitchFamily="18" charset="-127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ea typeface="HY견고딕" panose="02030600000101010101" pitchFamily="18" charset="-127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ea typeface="HY견고딕" panose="02030600000101010101" pitchFamily="18" charset="-127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ea typeface="HY견고딕" panose="02030600000101010101" pitchFamily="18" charset="-127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ea typeface="HY견고딕" panose="02030600000101010101" pitchFamily="18" charset="-127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ea typeface="HY견고딕" panose="02030600000101010101" pitchFamily="18" charset="-127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ea typeface="HY견고딕" panose="02030600000101010101" pitchFamily="18" charset="-127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 b="1" kern="1200">
          <a:solidFill>
            <a:schemeClr val="tx1"/>
          </a:solidFill>
          <a:latin typeface="+mn-lt"/>
          <a:ea typeface="맑은 고딕" panose="020B0503020000020004" pitchFamily="50" charset="-127"/>
          <a:cs typeface="+mn-cs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defRPr sz="1400" b="1" kern="1200">
          <a:solidFill>
            <a:schemeClr val="tx1"/>
          </a:solidFill>
          <a:latin typeface="+mn-lt"/>
          <a:ea typeface="맑은 고딕" panose="020B0503020000020004" pitchFamily="50" charset="-127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400" b="1" kern="1200">
          <a:solidFill>
            <a:schemeClr val="tx1"/>
          </a:solidFill>
          <a:latin typeface="+mn-lt"/>
          <a:ea typeface="맑은 고딕" panose="020B0503020000020004" pitchFamily="50" charset="-127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 b="1" kern="1200">
          <a:solidFill>
            <a:schemeClr val="tx1"/>
          </a:solidFill>
          <a:latin typeface="+mn-lt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5"/>
          <p:cNvSpPr>
            <a:spLocks noGrp="1" noChangeArrowheads="1"/>
          </p:cNvSpPr>
          <p:nvPr>
            <p:ph type="ctrTitle" idx="4294967295"/>
          </p:nvPr>
        </p:nvSpPr>
        <p:spPr>
          <a:xfrm>
            <a:off x="596106" y="1268717"/>
            <a:ext cx="8713788" cy="1470025"/>
          </a:xfrm>
        </p:spPr>
        <p:txBody>
          <a:bodyPr lIns="18000" rIns="18000"/>
          <a:lstStyle/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rgbClr val="000000"/>
                </a:solidFill>
              </a:rPr>
              <a:t>부</a:t>
            </a:r>
            <a:r>
              <a:rPr lang="ko-KR" altLang="en-US" sz="3600" dirty="0">
                <a:solidFill>
                  <a:srgbClr val="000000"/>
                </a:solidFill>
              </a:rPr>
              <a:t>천</a:t>
            </a:r>
            <a:r>
              <a:rPr lang="ko-KR" altLang="en-US" sz="3600" dirty="0" smtClean="0">
                <a:solidFill>
                  <a:srgbClr val="000000"/>
                </a:solidFill>
              </a:rPr>
              <a:t>시 아파트 노동자 실태와 개선 방안</a:t>
            </a: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Subtitle 1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179303" y="5356810"/>
            <a:ext cx="56188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400" dirty="0" smtClean="0"/>
              <a:t>남 우 근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/ </a:t>
            </a:r>
            <a:r>
              <a:rPr lang="ko-KR" altLang="en-US" sz="2400" dirty="0" smtClean="0"/>
              <a:t>한국비정규노동센터 정책위원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232920" y="3660169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2021. 5. 3.</a:t>
            </a:r>
            <a:endParaRPr lang="ko-KR" alt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2. </a:t>
            </a:r>
            <a:r>
              <a:rPr lang="ko-KR" altLang="en-US" dirty="0" smtClean="0">
                <a:latin typeface="HY견고딕" panose="02030600000101010101" pitchFamily="18" charset="-127"/>
              </a:rPr>
              <a:t>실태 </a:t>
            </a:r>
            <a:r>
              <a:rPr lang="en-US" altLang="ko-KR" dirty="0" smtClean="0">
                <a:latin typeface="HY견고딕" panose="02030600000101010101" pitchFamily="18" charset="-127"/>
              </a:rPr>
              <a:t>- </a:t>
            </a:r>
            <a:r>
              <a:rPr lang="ko-KR" altLang="en-US" dirty="0" smtClean="0">
                <a:latin typeface="HY견고딕" panose="02030600000101010101" pitchFamily="18" charset="-127"/>
              </a:rPr>
              <a:t>경비노동자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임</a:t>
            </a:r>
            <a:r>
              <a:rPr kumimoji="0" lang="ko-KR" altLang="en-US" sz="1600" b="1" dirty="0">
                <a:solidFill>
                  <a:srgbClr val="FFFFFF"/>
                </a:solidFill>
              </a:rPr>
              <a:t>금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1">
              <a:lnSpc>
                <a:spcPct val="130000"/>
              </a:lnSpc>
              <a:buFont typeface="Wingdings" pitchFamily="2" charset="2"/>
              <a:buChar char="u"/>
            </a:pPr>
            <a:endParaRPr lang="en-US" altLang="ko-KR" sz="1800" dirty="0" smtClean="0"/>
          </a:p>
          <a:p>
            <a:pPr latinLnBrk="1">
              <a:lnSpc>
                <a:spcPct val="130000"/>
              </a:lnSpc>
              <a:buFont typeface="Wingdings" pitchFamily="2" charset="2"/>
              <a:buChar char="u"/>
            </a:pPr>
            <a:r>
              <a:rPr lang="en-US" altLang="ko-KR" sz="1800" dirty="0" smtClean="0"/>
              <a:t>2020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월 기준 임금은 일반경비원 </a:t>
            </a:r>
            <a:r>
              <a:rPr lang="en-US" altLang="ko-KR" sz="1800" dirty="0" smtClean="0"/>
              <a:t>203</a:t>
            </a:r>
            <a:r>
              <a:rPr lang="ko-KR" altLang="en-US" sz="1800" dirty="0" smtClean="0"/>
              <a:t>만원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경비반장 </a:t>
            </a:r>
            <a:r>
              <a:rPr lang="en-US" altLang="ko-KR" sz="1800" dirty="0" smtClean="0"/>
              <a:t>208</a:t>
            </a:r>
            <a:r>
              <a:rPr lang="ko-KR" altLang="en-US" sz="1800" dirty="0" smtClean="0"/>
              <a:t>만원임</a:t>
            </a:r>
            <a:r>
              <a:rPr lang="en-US" altLang="ko-KR" sz="1800" dirty="0" smtClean="0"/>
              <a:t>.</a:t>
            </a:r>
            <a:endParaRPr lang="ko-KR" altLang="en-US" sz="1800" dirty="0"/>
          </a:p>
          <a:p>
            <a:pPr latinLnBrk="1">
              <a:lnSpc>
                <a:spcPct val="130000"/>
              </a:lnSpc>
              <a:buFont typeface="Wingdings" pitchFamily="2" charset="2"/>
              <a:buChar char="u"/>
            </a:pPr>
            <a:r>
              <a:rPr lang="ko-KR" altLang="en-US" sz="1800" dirty="0"/>
              <a:t>최저임금 시급 </a:t>
            </a:r>
            <a:r>
              <a:rPr lang="ko-KR" altLang="en-US" sz="1800" dirty="0" err="1"/>
              <a:t>미만자를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구분하면 응답자의 </a:t>
            </a:r>
            <a:r>
              <a:rPr lang="en-US" altLang="ko-KR" sz="1800" dirty="0" smtClean="0"/>
              <a:t>14.0%</a:t>
            </a:r>
            <a:r>
              <a:rPr lang="ko-KR" altLang="en-US" sz="1800" dirty="0" smtClean="0"/>
              <a:t>임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전국 평균 </a:t>
            </a:r>
            <a:r>
              <a:rPr lang="en-US" altLang="ko-KR" sz="1800" dirty="0" smtClean="0"/>
              <a:t>30% </a:t>
            </a:r>
            <a:r>
              <a:rPr lang="ko-KR" altLang="en-US" sz="1800" dirty="0" smtClean="0"/>
              <a:t>보다 낮은데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조사 대상자 중 경비반장이 다수</a:t>
            </a:r>
            <a:r>
              <a:rPr lang="en-US" altLang="ko-KR" sz="1800" dirty="0" smtClean="0"/>
              <a:t>(77%)</a:t>
            </a:r>
            <a:r>
              <a:rPr lang="ko-KR" altLang="en-US" sz="1800" dirty="0" smtClean="0"/>
              <a:t>를 차지하는 것도 영향을 미침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440832" y="2996952"/>
            <a:ext cx="27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&lt;</a:t>
            </a:r>
            <a:r>
              <a:rPr lang="ko-KR" altLang="en-US" sz="1600" dirty="0" smtClean="0"/>
              <a:t>임금</a:t>
            </a:r>
            <a:r>
              <a:rPr lang="en-US" altLang="ko-KR" sz="1600" dirty="0" smtClean="0"/>
              <a:t>(2020</a:t>
            </a:r>
            <a:r>
              <a:rPr lang="ko-KR" altLang="en-US" sz="1600" dirty="0" smtClean="0"/>
              <a:t>년</a:t>
            </a:r>
            <a:r>
              <a:rPr lang="en-US" altLang="ko-KR" sz="1600" dirty="0" smtClean="0"/>
              <a:t>)&gt;</a:t>
            </a:r>
            <a:endParaRPr lang="ko-KR" altLang="en-US" sz="1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500854416" descr="EMB000054b84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05" y="3346249"/>
            <a:ext cx="5148572" cy="33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510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2. </a:t>
            </a:r>
            <a:r>
              <a:rPr lang="ko-KR" altLang="en-US" dirty="0" smtClean="0">
                <a:latin typeface="HY견고딕" panose="02030600000101010101" pitchFamily="18" charset="-127"/>
              </a:rPr>
              <a:t>실태 </a:t>
            </a:r>
            <a:r>
              <a:rPr lang="en-US" altLang="ko-KR" dirty="0" smtClean="0">
                <a:latin typeface="HY견고딕" panose="02030600000101010101" pitchFamily="18" charset="-127"/>
              </a:rPr>
              <a:t>- </a:t>
            </a:r>
            <a:r>
              <a:rPr lang="ko-KR" altLang="en-US" dirty="0" smtClean="0">
                <a:latin typeface="HY견고딕" panose="02030600000101010101" pitchFamily="18" charset="-127"/>
              </a:rPr>
              <a:t>경비노동자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휴게시간 사용 현황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조사 </a:t>
            </a:r>
            <a:r>
              <a:rPr lang="ko-KR" altLang="en-US" sz="1800" dirty="0"/>
              <a:t>결과 자유롭게 사용한다는 응답은 </a:t>
            </a:r>
            <a:r>
              <a:rPr lang="en-US" altLang="ko-KR" sz="1800" dirty="0"/>
              <a:t>55.2%</a:t>
            </a:r>
            <a:r>
              <a:rPr lang="ko-KR" altLang="en-US" sz="1800" dirty="0"/>
              <a:t>임</a:t>
            </a:r>
            <a:r>
              <a:rPr lang="en-US" altLang="ko-KR" sz="1800" dirty="0"/>
              <a:t>. </a:t>
            </a:r>
            <a:r>
              <a:rPr lang="ko-KR" altLang="en-US" sz="1800" dirty="0" smtClean="0"/>
              <a:t>경비초소를 </a:t>
            </a:r>
            <a:r>
              <a:rPr lang="ko-KR" altLang="en-US" sz="1800" dirty="0"/>
              <a:t>벗어날 수는 없으나 취침을 하는 등 원하는 대로 사용할 수 있다는 응답은 </a:t>
            </a:r>
            <a:r>
              <a:rPr lang="en-US" altLang="ko-KR" sz="1800" dirty="0"/>
              <a:t>26.6%</a:t>
            </a:r>
            <a:r>
              <a:rPr lang="ko-KR" altLang="en-US" sz="1800" dirty="0"/>
              <a:t>임</a:t>
            </a:r>
            <a:r>
              <a:rPr lang="en-US" altLang="ko-KR" sz="1800" dirty="0"/>
              <a:t>. </a:t>
            </a:r>
            <a:r>
              <a:rPr lang="ko-KR" altLang="en-US" sz="1800" dirty="0"/>
              <a:t>근무지</a:t>
            </a:r>
            <a:r>
              <a:rPr lang="en-US" altLang="ko-KR" sz="1800" dirty="0"/>
              <a:t>(</a:t>
            </a:r>
            <a:r>
              <a:rPr lang="ko-KR" altLang="en-US" sz="1800" dirty="0"/>
              <a:t>경비초소</a:t>
            </a:r>
            <a:r>
              <a:rPr lang="en-US" altLang="ko-KR" sz="1800" dirty="0"/>
              <a:t>)</a:t>
            </a:r>
            <a:r>
              <a:rPr lang="ko-KR" altLang="en-US" sz="1800" dirty="0"/>
              <a:t>를 벗어날 수 없으며</a:t>
            </a:r>
            <a:r>
              <a:rPr lang="en-US" altLang="ko-KR" sz="1800" dirty="0"/>
              <a:t>, </a:t>
            </a:r>
            <a:r>
              <a:rPr lang="ko-KR" altLang="en-US" sz="1800" dirty="0" smtClean="0"/>
              <a:t>급한 </a:t>
            </a:r>
            <a:r>
              <a:rPr lang="ko-KR" altLang="en-US" sz="1800" dirty="0"/>
              <a:t>일이 발생할 경우 대처해야 한다는 응답은 </a:t>
            </a:r>
            <a:r>
              <a:rPr lang="en-US" altLang="ko-KR" sz="1800" dirty="0"/>
              <a:t>18.2%</a:t>
            </a:r>
            <a:r>
              <a:rPr lang="ko-KR" altLang="en-US" sz="1800" dirty="0"/>
              <a:t>임</a:t>
            </a:r>
            <a:r>
              <a:rPr lang="en-US" altLang="ko-KR" sz="1800" dirty="0" smtClean="0"/>
              <a:t>.</a:t>
            </a:r>
          </a:p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절반 </a:t>
            </a:r>
            <a:r>
              <a:rPr lang="ko-KR" altLang="en-US" sz="1800" dirty="0"/>
              <a:t>정도의 노동자가 제대로 휴게시간을 보장받지 못하고 있다는 의미임</a:t>
            </a:r>
            <a:r>
              <a:rPr lang="en-US" altLang="ko-KR" sz="1800" dirty="0" smtClean="0"/>
              <a:t>.</a:t>
            </a:r>
          </a:p>
          <a:p>
            <a:pPr marL="0" lvl="0" indent="0" latinLnBrk="1"/>
            <a:endParaRPr lang="ko-KR" altLang="en-US" sz="1800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320821" y="3335506"/>
            <a:ext cx="27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&lt;</a:t>
            </a:r>
            <a:r>
              <a:rPr lang="ko-KR" altLang="en-US" sz="1600" dirty="0" smtClean="0"/>
              <a:t>휴게시간 사용 현황</a:t>
            </a:r>
            <a:r>
              <a:rPr lang="en-US" altLang="ko-KR" sz="1600" dirty="0" smtClean="0"/>
              <a:t>&gt;</a:t>
            </a:r>
            <a:endParaRPr lang="ko-KR" altLang="en-US" sz="1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448808976" descr="EMB000054b848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3717032"/>
            <a:ext cx="4620518" cy="30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142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2. </a:t>
            </a:r>
            <a:r>
              <a:rPr lang="ko-KR" altLang="en-US" dirty="0" smtClean="0">
                <a:latin typeface="HY견고딕" panose="02030600000101010101" pitchFamily="18" charset="-127"/>
              </a:rPr>
              <a:t>실태 </a:t>
            </a:r>
            <a:r>
              <a:rPr lang="en-US" altLang="ko-KR" dirty="0" smtClean="0">
                <a:latin typeface="HY견고딕" panose="02030600000101010101" pitchFamily="18" charset="-127"/>
              </a:rPr>
              <a:t>- </a:t>
            </a:r>
            <a:r>
              <a:rPr lang="ko-KR" altLang="en-US" dirty="0" smtClean="0">
                <a:latin typeface="HY견고딕" panose="02030600000101010101" pitchFamily="18" charset="-127"/>
              </a:rPr>
              <a:t>경비노동자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정부</a:t>
            </a:r>
            <a:r>
              <a:rPr kumimoji="0" lang="en-US" altLang="ko-KR" sz="1600" b="1" dirty="0" smtClean="0">
                <a:solidFill>
                  <a:srgbClr val="FFFFFF"/>
                </a:solidFill>
              </a:rPr>
              <a:t>, </a:t>
            </a:r>
            <a:r>
              <a:rPr kumimoji="0" lang="ko-KR" altLang="en-US" sz="1600" b="1" dirty="0" err="1" smtClean="0">
                <a:solidFill>
                  <a:srgbClr val="FFFFFF"/>
                </a:solidFill>
              </a:rPr>
              <a:t>지자체</a:t>
            </a:r>
            <a:r>
              <a:rPr kumimoji="0" lang="ko-KR" altLang="en-US" sz="1600" b="1" dirty="0" smtClean="0">
                <a:solidFill>
                  <a:srgbClr val="FFFFFF"/>
                </a:solidFill>
              </a:rPr>
              <a:t> 역할에 대한 요구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latinLnBrk="1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1800" dirty="0" smtClean="0"/>
              <a:t>고용보조금 </a:t>
            </a:r>
            <a:r>
              <a:rPr lang="ko-KR" altLang="en-US" sz="1800" dirty="0"/>
              <a:t>지급이 </a:t>
            </a:r>
            <a:r>
              <a:rPr lang="en-US" altLang="ko-KR" sz="1800" dirty="0"/>
              <a:t>50.8%</a:t>
            </a:r>
            <a:r>
              <a:rPr lang="ko-KR" altLang="en-US" sz="1800" dirty="0"/>
              <a:t>로 가장 높음</a:t>
            </a:r>
            <a:r>
              <a:rPr lang="en-US" altLang="ko-KR" sz="1800" dirty="0"/>
              <a:t>. </a:t>
            </a:r>
            <a:r>
              <a:rPr lang="ko-KR" altLang="en-US" sz="1800" dirty="0"/>
              <a:t>고용불안 문제와 맞물린 결과임</a:t>
            </a:r>
            <a:r>
              <a:rPr lang="en-US" altLang="ko-KR" sz="1800" dirty="0"/>
              <a:t>. </a:t>
            </a:r>
            <a:r>
              <a:rPr lang="ko-KR" altLang="en-US" sz="1800" dirty="0"/>
              <a:t>두 번째로 많이 선택한 </a:t>
            </a:r>
            <a:r>
              <a:rPr lang="ko-KR" altLang="en-US" sz="1800" dirty="0" err="1"/>
              <a:t>입주민</a:t>
            </a:r>
            <a:r>
              <a:rPr lang="ko-KR" altLang="en-US" sz="1800" dirty="0"/>
              <a:t> 의식개선 홍보</a:t>
            </a:r>
            <a:r>
              <a:rPr lang="en-US" altLang="ko-KR" sz="1800" dirty="0"/>
              <a:t>(35.8%)</a:t>
            </a:r>
            <a:r>
              <a:rPr lang="ko-KR" altLang="en-US" sz="1800" dirty="0"/>
              <a:t>는 </a:t>
            </a:r>
            <a:r>
              <a:rPr lang="ko-KR" altLang="en-US" sz="1800" dirty="0" err="1"/>
              <a:t>입주민</a:t>
            </a:r>
            <a:r>
              <a:rPr lang="ko-KR" altLang="en-US" sz="1800" dirty="0"/>
              <a:t> </a:t>
            </a:r>
            <a:r>
              <a:rPr lang="ko-KR" altLang="en-US" sz="1800" dirty="0" err="1"/>
              <a:t>갑질을</a:t>
            </a:r>
            <a:r>
              <a:rPr lang="ko-KR" altLang="en-US" sz="1800" dirty="0"/>
              <a:t> 힘든 점으로 꼽은 것과 연계된 결과임</a:t>
            </a:r>
            <a:r>
              <a:rPr lang="en-US" altLang="ko-KR" sz="1800" dirty="0"/>
              <a:t>. </a:t>
            </a:r>
            <a:r>
              <a:rPr lang="ko-KR" altLang="en-US" sz="1800" dirty="0"/>
              <a:t>그 외에 근로감독 강화</a:t>
            </a:r>
            <a:r>
              <a:rPr lang="en-US" altLang="ko-KR" sz="1800" dirty="0"/>
              <a:t>(22.3%), </a:t>
            </a:r>
            <a:r>
              <a:rPr lang="ko-KR" altLang="en-US" sz="1800" dirty="0"/>
              <a:t>근무환경 개선</a:t>
            </a:r>
            <a:r>
              <a:rPr lang="en-US" altLang="ko-KR" sz="1800" dirty="0"/>
              <a:t>(17.3%) </a:t>
            </a:r>
            <a:r>
              <a:rPr lang="ko-KR" altLang="en-US" sz="1800" dirty="0"/>
              <a:t>순으로 선택함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618929544" descr="EMB000054b848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2924944"/>
            <a:ext cx="5364596" cy="353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479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2. </a:t>
            </a:r>
            <a:r>
              <a:rPr lang="ko-KR" altLang="en-US" dirty="0" smtClean="0">
                <a:latin typeface="HY견고딕" panose="02030600000101010101" pitchFamily="18" charset="-127"/>
              </a:rPr>
              <a:t>실태 </a:t>
            </a:r>
            <a:r>
              <a:rPr lang="en-US" altLang="ko-KR" dirty="0" smtClean="0">
                <a:latin typeface="HY견고딕" panose="02030600000101010101" pitchFamily="18" charset="-127"/>
              </a:rPr>
              <a:t>- </a:t>
            </a:r>
            <a:r>
              <a:rPr lang="ko-KR" altLang="en-US" dirty="0" smtClean="0">
                <a:latin typeface="HY견고딕" panose="02030600000101010101" pitchFamily="18" charset="-127"/>
              </a:rPr>
              <a:t>미</a:t>
            </a:r>
            <a:r>
              <a:rPr lang="ko-KR" altLang="en-US" dirty="0">
                <a:latin typeface="HY견고딕" panose="02030600000101010101" pitchFamily="18" charset="-127"/>
              </a:rPr>
              <a:t>화</a:t>
            </a:r>
            <a:r>
              <a:rPr lang="ko-KR" altLang="en-US" dirty="0" smtClean="0">
                <a:latin typeface="HY견고딕" panose="02030600000101010101" pitchFamily="18" charset="-127"/>
              </a:rPr>
              <a:t>노동자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임금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975" y="1405827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en-US" altLang="ko-KR" sz="1800" dirty="0" smtClean="0"/>
              <a:t>2020</a:t>
            </a:r>
            <a:r>
              <a:rPr lang="ko-KR" altLang="en-US" sz="1800" dirty="0"/>
              <a:t>년 </a:t>
            </a:r>
            <a:r>
              <a:rPr lang="en-US" altLang="ko-KR" sz="1800" dirty="0"/>
              <a:t>6</a:t>
            </a:r>
            <a:r>
              <a:rPr lang="ko-KR" altLang="en-US" sz="1800" dirty="0"/>
              <a:t>월 기준 월 평균임금은 </a:t>
            </a:r>
            <a:r>
              <a:rPr lang="ko-KR" altLang="en-US" sz="1800" dirty="0" err="1" smtClean="0"/>
              <a:t>세전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기준으로 미화반장이 </a:t>
            </a:r>
            <a:r>
              <a:rPr lang="en-US" altLang="ko-KR" sz="1800" dirty="0"/>
              <a:t>127</a:t>
            </a:r>
            <a:r>
              <a:rPr lang="ko-KR" altLang="en-US" sz="1800" dirty="0"/>
              <a:t>만 </a:t>
            </a:r>
            <a:r>
              <a:rPr lang="en-US" altLang="ko-KR" sz="1800" dirty="0"/>
              <a:t>5</a:t>
            </a:r>
            <a:r>
              <a:rPr lang="ko-KR" altLang="en-US" sz="1800" dirty="0"/>
              <a:t>천 원</a:t>
            </a:r>
            <a:r>
              <a:rPr lang="en-US" altLang="ko-KR" sz="1800" dirty="0"/>
              <a:t>, </a:t>
            </a:r>
            <a:r>
              <a:rPr lang="ko-KR" altLang="en-US" sz="1800" dirty="0"/>
              <a:t>일반미화원이 </a:t>
            </a:r>
            <a:r>
              <a:rPr lang="en-US" altLang="ko-KR" sz="1800" dirty="0"/>
              <a:t>126</a:t>
            </a:r>
            <a:r>
              <a:rPr lang="ko-KR" altLang="en-US" sz="1800" dirty="0"/>
              <a:t>만 </a:t>
            </a:r>
            <a:r>
              <a:rPr lang="en-US" altLang="ko-KR" sz="1800" dirty="0"/>
              <a:t>8</a:t>
            </a:r>
            <a:r>
              <a:rPr lang="ko-KR" altLang="en-US" sz="1800" dirty="0"/>
              <a:t>천 원임</a:t>
            </a:r>
            <a:r>
              <a:rPr lang="en-US" altLang="ko-KR" sz="1800" dirty="0"/>
              <a:t>. </a:t>
            </a:r>
            <a:r>
              <a:rPr lang="ko-KR" altLang="en-US" sz="1800" dirty="0"/>
              <a:t>미화반장과 일반미화원의 임금 차이가 </a:t>
            </a:r>
            <a:r>
              <a:rPr lang="en-US" altLang="ko-KR" sz="1800" dirty="0"/>
              <a:t>7</a:t>
            </a:r>
            <a:r>
              <a:rPr lang="ko-KR" altLang="en-US" sz="1800" dirty="0"/>
              <a:t>천 원 </a:t>
            </a:r>
            <a:r>
              <a:rPr lang="ko-KR" altLang="en-US" sz="1800" dirty="0" smtClean="0"/>
              <a:t>정도</a:t>
            </a:r>
            <a:r>
              <a:rPr lang="en-US" altLang="ko-KR" sz="1800" dirty="0" smtClean="0"/>
              <a:t>.</a:t>
            </a:r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800" dirty="0"/>
              <a:t>최저임금 </a:t>
            </a:r>
            <a:r>
              <a:rPr lang="ko-KR" altLang="en-US" sz="1800" dirty="0" err="1" smtClean="0"/>
              <a:t>미만자를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계산해보면</a:t>
            </a:r>
            <a:r>
              <a:rPr lang="en-US" altLang="ko-KR" sz="1800" dirty="0"/>
              <a:t>, </a:t>
            </a:r>
            <a:r>
              <a:rPr lang="ko-KR" altLang="en-US" sz="1800" dirty="0"/>
              <a:t>미화반장의 경우 </a:t>
            </a:r>
            <a:r>
              <a:rPr lang="en-US" altLang="ko-KR" sz="1800" dirty="0"/>
              <a:t>58.3%, </a:t>
            </a:r>
            <a:r>
              <a:rPr lang="ko-KR" altLang="en-US" sz="1800" dirty="0"/>
              <a:t>일반미화원의 경우 </a:t>
            </a:r>
            <a:r>
              <a:rPr lang="en-US" altLang="ko-KR" sz="1800" dirty="0"/>
              <a:t>87.0%</a:t>
            </a:r>
            <a:r>
              <a:rPr lang="ko-KR" altLang="en-US" sz="1800" dirty="0"/>
              <a:t>가 해당됨</a:t>
            </a:r>
            <a:r>
              <a:rPr lang="en-US" altLang="ko-KR" sz="1800" dirty="0"/>
              <a:t>. </a:t>
            </a:r>
            <a:r>
              <a:rPr lang="ko-KR" altLang="en-US" sz="1800" dirty="0" smtClean="0"/>
              <a:t>최저임금 </a:t>
            </a:r>
            <a:r>
              <a:rPr lang="ko-KR" altLang="en-US" sz="1800" dirty="0" err="1"/>
              <a:t>미만자가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상당수임을 </a:t>
            </a:r>
            <a:r>
              <a:rPr lang="ko-KR" altLang="en-US" sz="1800" dirty="0"/>
              <a:t>알 수 있음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lvl="0" latinLnBrk="1">
              <a:buFontTx/>
              <a:buChar char="-"/>
            </a:pPr>
            <a:endParaRPr lang="ko-KR" altLang="en-US" sz="1800" dirty="0"/>
          </a:p>
          <a:p>
            <a:pPr lvl="0" latinLnBrk="1">
              <a:lnSpc>
                <a:spcPct val="150000"/>
              </a:lnSpc>
              <a:buFont typeface="Wingdings" pitchFamily="2" charset="2"/>
              <a:buChar char="u"/>
            </a:pPr>
            <a:endParaRPr lang="ko-KR" altLang="en-US" sz="1800" dirty="0"/>
          </a:p>
          <a:p>
            <a:pPr latinLnBrk="1">
              <a:lnSpc>
                <a:spcPct val="130000"/>
              </a:lnSpc>
              <a:buFont typeface="Wingdings" pitchFamily="2" charset="2"/>
              <a:buChar char="u"/>
            </a:pPr>
            <a:endParaRPr lang="en-US" altLang="ko-KR" sz="1800" dirty="0" smtClean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64568" y="3342474"/>
            <a:ext cx="27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&lt;</a:t>
            </a:r>
            <a:r>
              <a:rPr lang="ko-KR" altLang="en-US" sz="1600" dirty="0" smtClean="0"/>
              <a:t>월 임금</a:t>
            </a:r>
            <a:r>
              <a:rPr lang="en-US" altLang="ko-KR" sz="1600" dirty="0" smtClean="0"/>
              <a:t>&gt;</a:t>
            </a:r>
            <a:endParaRPr lang="ko-KR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754346" y="3342474"/>
            <a:ext cx="27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&lt;</a:t>
            </a:r>
            <a:r>
              <a:rPr lang="ko-KR" altLang="en-US" sz="1600" dirty="0" smtClean="0"/>
              <a:t>최저임금 </a:t>
            </a:r>
            <a:r>
              <a:rPr lang="ko-KR" altLang="en-US" sz="1600" dirty="0" err="1" smtClean="0"/>
              <a:t>미만율</a:t>
            </a:r>
            <a:r>
              <a:rPr lang="en-US" altLang="ko-KR" sz="1600" dirty="0" smtClean="0"/>
              <a:t>&gt;</a:t>
            </a:r>
            <a:endParaRPr lang="ko-KR" altLang="en-US" sz="1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508374408" descr="EMB000054b848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4" y="3665058"/>
            <a:ext cx="4579938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_x629572744" descr="EMB000054b848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3665058"/>
            <a:ext cx="4549729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479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2. </a:t>
            </a:r>
            <a:r>
              <a:rPr lang="ko-KR" altLang="en-US" dirty="0" smtClean="0">
                <a:latin typeface="HY견고딕" panose="02030600000101010101" pitchFamily="18" charset="-127"/>
              </a:rPr>
              <a:t>실태 </a:t>
            </a:r>
            <a:r>
              <a:rPr lang="en-US" altLang="ko-KR" dirty="0" smtClean="0">
                <a:latin typeface="HY견고딕" panose="02030600000101010101" pitchFamily="18" charset="-127"/>
              </a:rPr>
              <a:t>- </a:t>
            </a:r>
            <a:r>
              <a:rPr lang="ko-KR" altLang="en-US" dirty="0" smtClean="0">
                <a:latin typeface="HY견고딕" panose="02030600000101010101" pitchFamily="18" charset="-127"/>
              </a:rPr>
              <a:t>미</a:t>
            </a:r>
            <a:r>
              <a:rPr lang="ko-KR" altLang="en-US" dirty="0">
                <a:latin typeface="HY견고딕" panose="02030600000101010101" pitchFamily="18" charset="-127"/>
              </a:rPr>
              <a:t>화</a:t>
            </a:r>
            <a:r>
              <a:rPr lang="ko-KR" altLang="en-US" dirty="0" smtClean="0">
                <a:latin typeface="HY견고딕" panose="02030600000101010101" pitchFamily="18" charset="-127"/>
              </a:rPr>
              <a:t>노동자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휴게공</a:t>
            </a:r>
            <a:r>
              <a:rPr kumimoji="0" lang="ko-KR" altLang="en-US" sz="1600" b="1" dirty="0">
                <a:solidFill>
                  <a:srgbClr val="FFFFFF"/>
                </a:solidFill>
              </a:rPr>
              <a:t>간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latinLnBrk="1">
              <a:buFontTx/>
              <a:buChar char="-"/>
            </a:pPr>
            <a:r>
              <a:rPr lang="en-US" altLang="ko-KR" sz="1800" dirty="0" smtClean="0"/>
              <a:t>97.2</a:t>
            </a:r>
            <a:r>
              <a:rPr lang="en-US" altLang="ko-KR" sz="1800" dirty="0"/>
              <a:t>%</a:t>
            </a:r>
            <a:r>
              <a:rPr lang="ko-KR" altLang="en-US" sz="1800" dirty="0"/>
              <a:t>는 휴게실이 있다고 답함</a:t>
            </a:r>
            <a:r>
              <a:rPr lang="en-US" altLang="ko-KR" sz="1800" dirty="0"/>
              <a:t>. </a:t>
            </a:r>
            <a:r>
              <a:rPr lang="ko-KR" altLang="en-US" sz="1800" dirty="0"/>
              <a:t>휴게실 위치는 지하 </a:t>
            </a:r>
            <a:r>
              <a:rPr lang="en-US" altLang="ko-KR" sz="1800" dirty="0"/>
              <a:t>80.8%, </a:t>
            </a:r>
            <a:r>
              <a:rPr lang="ko-KR" altLang="en-US" sz="1800" dirty="0"/>
              <a:t>지상 </a:t>
            </a:r>
            <a:r>
              <a:rPr lang="en-US" altLang="ko-KR" sz="1800" dirty="0"/>
              <a:t>19.2%</a:t>
            </a:r>
            <a:r>
              <a:rPr lang="ko-KR" altLang="en-US" sz="1800" dirty="0"/>
              <a:t>임</a:t>
            </a:r>
            <a:r>
              <a:rPr lang="en-US" altLang="ko-KR" sz="1800" dirty="0" smtClean="0"/>
              <a:t>.</a:t>
            </a:r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휴게실 구비 설비 관련 냉장고 </a:t>
            </a:r>
            <a:r>
              <a:rPr lang="en-US" altLang="ko-KR" sz="1800" dirty="0" smtClean="0"/>
              <a:t>90.4</a:t>
            </a:r>
            <a:r>
              <a:rPr lang="en-US" altLang="ko-KR" sz="1800" dirty="0"/>
              <a:t>%, </a:t>
            </a:r>
            <a:r>
              <a:rPr lang="ko-KR" altLang="en-US" sz="1800" dirty="0"/>
              <a:t>난방기 </a:t>
            </a:r>
            <a:r>
              <a:rPr lang="en-US" altLang="ko-KR" sz="1800" dirty="0"/>
              <a:t>85.3%</a:t>
            </a:r>
            <a:r>
              <a:rPr lang="ko-KR" altLang="en-US" sz="1800" dirty="0"/>
              <a:t>로 다수의 휴게실에 설치되어 있음</a:t>
            </a:r>
            <a:r>
              <a:rPr lang="en-US" altLang="ko-KR" sz="1800" dirty="0"/>
              <a:t>. </a:t>
            </a:r>
            <a:r>
              <a:rPr lang="ko-KR" altLang="en-US" sz="1800" dirty="0"/>
              <a:t>나머지 환풍기</a:t>
            </a:r>
            <a:r>
              <a:rPr lang="en-US" altLang="ko-KR" sz="1800" dirty="0"/>
              <a:t>, </a:t>
            </a:r>
            <a:r>
              <a:rPr lang="ko-KR" altLang="en-US" sz="1800" dirty="0"/>
              <a:t>취침시설</a:t>
            </a:r>
            <a:r>
              <a:rPr lang="en-US" altLang="ko-KR" sz="1800" dirty="0"/>
              <a:t>, </a:t>
            </a:r>
            <a:r>
              <a:rPr lang="ko-KR" altLang="en-US" sz="1800" dirty="0"/>
              <a:t>냉방기 등은 </a:t>
            </a:r>
            <a:r>
              <a:rPr lang="en-US" altLang="ko-KR" sz="1800" dirty="0"/>
              <a:t>25~45% </a:t>
            </a:r>
            <a:r>
              <a:rPr lang="ko-KR" altLang="en-US" sz="1800" dirty="0"/>
              <a:t>수준임</a:t>
            </a:r>
            <a:r>
              <a:rPr lang="en-US" altLang="ko-KR" sz="1800" dirty="0"/>
              <a:t>. </a:t>
            </a:r>
            <a:r>
              <a:rPr lang="ko-KR" altLang="en-US" sz="1800" dirty="0"/>
              <a:t>특히 환풍기의 경우 절반이 안 되는 </a:t>
            </a:r>
            <a:r>
              <a:rPr lang="en-US" altLang="ko-KR" sz="1800" dirty="0"/>
              <a:t>45.8%</a:t>
            </a:r>
            <a:r>
              <a:rPr lang="ko-KR" altLang="en-US" sz="1800" dirty="0"/>
              <a:t>의 </a:t>
            </a:r>
            <a:r>
              <a:rPr lang="ko-KR" altLang="en-US" sz="1800" dirty="0" err="1"/>
              <a:t>설치율을</a:t>
            </a:r>
            <a:r>
              <a:rPr lang="ko-KR" altLang="en-US" sz="1800" dirty="0"/>
              <a:t> 보이고 있는데</a:t>
            </a:r>
            <a:r>
              <a:rPr lang="en-US" altLang="ko-KR" sz="1800" dirty="0"/>
              <a:t>, </a:t>
            </a:r>
            <a:r>
              <a:rPr lang="ko-KR" altLang="en-US" sz="1800" dirty="0"/>
              <a:t>대부분의 휴게실이 지하에 있다는 점을 고려할 때 </a:t>
            </a:r>
            <a:r>
              <a:rPr lang="ko-KR" altLang="en-US" sz="1800" dirty="0" err="1"/>
              <a:t>설치율이</a:t>
            </a:r>
            <a:r>
              <a:rPr lang="ko-KR" altLang="en-US" sz="1800" dirty="0"/>
              <a:t> 낮다고 할 수 있음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lvl="0" latinLnBrk="1">
              <a:lnSpc>
                <a:spcPct val="150000"/>
              </a:lnSpc>
              <a:buFontTx/>
              <a:buChar char="-"/>
            </a:pPr>
            <a:endParaRPr lang="ko-KR" altLang="en-US" sz="1800" dirty="0"/>
          </a:p>
          <a:p>
            <a:pPr latinLnBrk="1">
              <a:lnSpc>
                <a:spcPct val="130000"/>
              </a:lnSpc>
              <a:buFont typeface="Wingdings" pitchFamily="2" charset="2"/>
              <a:buChar char="u"/>
            </a:pPr>
            <a:endParaRPr lang="en-US" altLang="ko-KR" sz="1800" dirty="0" smtClean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508374768" descr="EMB000054b848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6" y="3488135"/>
            <a:ext cx="4403725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508374912" descr="EMB000054b8484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3488136"/>
            <a:ext cx="4255902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63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2. </a:t>
            </a:r>
            <a:r>
              <a:rPr lang="ko-KR" altLang="en-US" dirty="0" smtClean="0">
                <a:latin typeface="HY견고딕" panose="02030600000101010101" pitchFamily="18" charset="-127"/>
              </a:rPr>
              <a:t>실태 </a:t>
            </a:r>
            <a:r>
              <a:rPr lang="en-US" altLang="ko-KR" dirty="0" smtClean="0">
                <a:latin typeface="HY견고딕" panose="02030600000101010101" pitchFamily="18" charset="-127"/>
              </a:rPr>
              <a:t>- </a:t>
            </a:r>
            <a:r>
              <a:rPr lang="ko-KR" altLang="en-US" dirty="0" smtClean="0">
                <a:latin typeface="HY견고딕" panose="02030600000101010101" pitchFamily="18" charset="-127"/>
              </a:rPr>
              <a:t>미</a:t>
            </a:r>
            <a:r>
              <a:rPr lang="ko-KR" altLang="en-US" dirty="0">
                <a:latin typeface="HY견고딕" panose="02030600000101010101" pitchFamily="18" charset="-127"/>
              </a:rPr>
              <a:t>화</a:t>
            </a:r>
            <a:r>
              <a:rPr lang="ko-KR" altLang="en-US" dirty="0" smtClean="0">
                <a:latin typeface="HY견고딕" panose="02030600000101010101" pitchFamily="18" charset="-127"/>
              </a:rPr>
              <a:t>노동자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정부</a:t>
            </a:r>
            <a:r>
              <a:rPr kumimoji="0" lang="en-US" altLang="ko-KR" sz="1600" b="1" dirty="0" smtClean="0">
                <a:solidFill>
                  <a:srgbClr val="FFFFFF"/>
                </a:solidFill>
              </a:rPr>
              <a:t>, </a:t>
            </a:r>
            <a:r>
              <a:rPr kumimoji="0" lang="ko-KR" altLang="en-US" sz="1600" b="1" dirty="0" err="1" smtClean="0">
                <a:solidFill>
                  <a:srgbClr val="FFFFFF"/>
                </a:solidFill>
              </a:rPr>
              <a:t>지자체에</a:t>
            </a:r>
            <a:r>
              <a:rPr kumimoji="0" lang="ko-KR" altLang="en-US" sz="1600" b="1" dirty="0">
                <a:solidFill>
                  <a:srgbClr val="FFFFFF"/>
                </a:solidFill>
              </a:rPr>
              <a:t> </a:t>
            </a:r>
            <a:r>
              <a:rPr kumimoji="0" lang="ko-KR" altLang="en-US" sz="1600" b="1" dirty="0" smtClean="0">
                <a:solidFill>
                  <a:srgbClr val="FFFFFF"/>
                </a:solidFill>
              </a:rPr>
              <a:t>대한 요구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근무환경 </a:t>
            </a:r>
            <a:r>
              <a:rPr lang="ko-KR" altLang="en-US" sz="1800" dirty="0"/>
              <a:t>개선</a:t>
            </a:r>
            <a:r>
              <a:rPr lang="en-US" altLang="ko-KR" sz="1800" dirty="0"/>
              <a:t>(38.7%), </a:t>
            </a:r>
            <a:r>
              <a:rPr lang="ko-KR" altLang="en-US" sz="1800" dirty="0"/>
              <a:t>고용보조금 지원</a:t>
            </a:r>
            <a:r>
              <a:rPr lang="en-US" altLang="ko-KR" sz="1800" dirty="0"/>
              <a:t>(35.9%), </a:t>
            </a:r>
            <a:r>
              <a:rPr lang="ko-KR" altLang="en-US" sz="1800" dirty="0"/>
              <a:t>휴게실 개선 지원</a:t>
            </a:r>
            <a:r>
              <a:rPr lang="en-US" altLang="ko-KR" sz="1800" dirty="0"/>
              <a:t>(23.2%), </a:t>
            </a:r>
            <a:r>
              <a:rPr lang="ko-KR" altLang="en-US" sz="1800" dirty="0"/>
              <a:t>근로감독 강화</a:t>
            </a:r>
            <a:r>
              <a:rPr lang="en-US" altLang="ko-KR" sz="1800" dirty="0"/>
              <a:t>(22.7%) </a:t>
            </a:r>
            <a:r>
              <a:rPr lang="ko-KR" altLang="en-US" sz="1800" dirty="0"/>
              <a:t>등이 높게 나옴</a:t>
            </a:r>
            <a:r>
              <a:rPr lang="en-US" altLang="ko-KR" sz="1800" dirty="0"/>
              <a:t>. </a:t>
            </a:r>
            <a:endParaRPr lang="en-US" altLang="ko-KR" sz="1800" dirty="0" smtClean="0"/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휴게실 개선에 대한 요구가 경비노동자에 비해 </a:t>
            </a:r>
            <a:r>
              <a:rPr lang="en-US" altLang="ko-KR" sz="1800" dirty="0" err="1"/>
              <a:t>2</a:t>
            </a:r>
            <a:r>
              <a:rPr lang="ko-KR" altLang="en-US" sz="1800" dirty="0" smtClean="0"/>
              <a:t>배 이상 나옴</a:t>
            </a:r>
            <a:r>
              <a:rPr lang="en-US" altLang="ko-KR" sz="1800" dirty="0" smtClean="0"/>
              <a:t>.</a:t>
            </a:r>
            <a:endParaRPr lang="ko-KR" altLang="en-US" sz="1800" dirty="0"/>
          </a:p>
          <a:p>
            <a:pPr lvl="0" latinLnBrk="1">
              <a:buFontTx/>
              <a:buChar char="-"/>
            </a:pPr>
            <a:endParaRPr lang="ko-KR" altLang="en-US" sz="1800" dirty="0"/>
          </a:p>
          <a:p>
            <a:pPr latinLnBrk="1">
              <a:lnSpc>
                <a:spcPct val="130000"/>
              </a:lnSpc>
              <a:buFont typeface="Wingdings" pitchFamily="2" charset="2"/>
              <a:buChar char="u"/>
            </a:pPr>
            <a:endParaRPr lang="en-US" altLang="ko-KR" sz="1800" dirty="0" smtClean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625588672" descr="EMB000054b848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3032956"/>
            <a:ext cx="5040560" cy="356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76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2. </a:t>
            </a:r>
            <a:r>
              <a:rPr lang="ko-KR" altLang="en-US" dirty="0" smtClean="0">
                <a:latin typeface="HY견고딕" panose="02030600000101010101" pitchFamily="18" charset="-127"/>
              </a:rPr>
              <a:t>실태 </a:t>
            </a:r>
            <a:r>
              <a:rPr lang="en-US" altLang="ko-KR" dirty="0" smtClean="0">
                <a:latin typeface="HY견고딕" panose="02030600000101010101" pitchFamily="18" charset="-127"/>
              </a:rPr>
              <a:t>– </a:t>
            </a:r>
            <a:r>
              <a:rPr lang="ko-KR" altLang="en-US" dirty="0" smtClean="0">
                <a:latin typeface="HY견고딕" panose="02030600000101010101" pitchFamily="18" charset="-127"/>
              </a:rPr>
              <a:t>관리사무</a:t>
            </a:r>
            <a:r>
              <a:rPr lang="ko-KR" altLang="en-US" dirty="0">
                <a:latin typeface="HY견고딕" panose="02030600000101010101" pitchFamily="18" charset="-127"/>
              </a:rPr>
              <a:t>소</a:t>
            </a:r>
            <a:r>
              <a:rPr lang="ko-KR" altLang="en-US" dirty="0" smtClean="0">
                <a:latin typeface="HY견고딕" panose="02030600000101010101" pitchFamily="18" charset="-127"/>
              </a:rPr>
              <a:t> 조사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err="1" smtClean="0">
                <a:solidFill>
                  <a:srgbClr val="FFFFFF"/>
                </a:solidFill>
              </a:rPr>
              <a:t>감단</a:t>
            </a:r>
            <a:r>
              <a:rPr kumimoji="0" lang="ko-KR" altLang="en-US" sz="1600" b="1" dirty="0" smtClean="0">
                <a:solidFill>
                  <a:srgbClr val="FFFFFF"/>
                </a:solidFill>
              </a:rPr>
              <a:t> 승인 효력 분쟁 관련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1">
              <a:lnSpc>
                <a:spcPct val="150000"/>
              </a:lnSpc>
            </a:pPr>
            <a:r>
              <a:rPr lang="en-US" altLang="ko-KR" sz="1800" dirty="0"/>
              <a:t>- </a:t>
            </a:r>
            <a:r>
              <a:rPr lang="en-US" altLang="ko-KR" sz="1800" dirty="0" smtClean="0"/>
              <a:t>“</a:t>
            </a:r>
            <a:r>
              <a:rPr lang="ko-KR" altLang="en-US" sz="1800" dirty="0" err="1" smtClean="0"/>
              <a:t>감단</a:t>
            </a:r>
            <a:r>
              <a:rPr lang="ko-KR" altLang="en-US" sz="1800" dirty="0" smtClean="0"/>
              <a:t> 승인 효력에 대한 분쟁이 발생할 경우 경비원 </a:t>
            </a:r>
            <a:r>
              <a:rPr lang="ko-KR" altLang="en-US" sz="1800" dirty="0"/>
              <a:t>고용에 어떤 영향을 미칠 것으로 생각하십니까</a:t>
            </a:r>
            <a:r>
              <a:rPr lang="en-US" altLang="ko-KR" sz="1800" dirty="0"/>
              <a:t>?”</a:t>
            </a:r>
            <a:r>
              <a:rPr lang="ko-KR" altLang="en-US" sz="1800" dirty="0"/>
              <a:t>라는 질문에 대해 ‘경비원 인력감축’ </a:t>
            </a:r>
            <a:r>
              <a:rPr lang="en-US" altLang="ko-KR" sz="1800" dirty="0"/>
              <a:t>36.7%, ‘</a:t>
            </a:r>
            <a:r>
              <a:rPr lang="ko-KR" altLang="en-US" sz="1800" dirty="0"/>
              <a:t>근무시간 단축’ </a:t>
            </a:r>
            <a:r>
              <a:rPr lang="en-US" altLang="ko-KR" sz="1800" dirty="0"/>
              <a:t>35.0%</a:t>
            </a:r>
            <a:r>
              <a:rPr lang="ko-KR" altLang="en-US" sz="1800" dirty="0"/>
              <a:t>로 </a:t>
            </a:r>
            <a:r>
              <a:rPr lang="ko-KR" altLang="en-US" sz="1800" dirty="0" smtClean="0"/>
              <a:t>답함</a:t>
            </a:r>
            <a:endParaRPr lang="ko-KR" altLang="en-US" sz="1800" dirty="0"/>
          </a:p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감시단속적 </a:t>
            </a:r>
            <a:r>
              <a:rPr lang="ko-KR" altLang="en-US" sz="1800" dirty="0"/>
              <a:t>근로 승인 문제는 </a:t>
            </a:r>
            <a:r>
              <a:rPr lang="ko-KR" altLang="en-US" sz="1800" dirty="0" smtClean="0"/>
              <a:t>인건비 </a:t>
            </a:r>
            <a:r>
              <a:rPr lang="ko-KR" altLang="en-US" sz="1800" dirty="0"/>
              <a:t>상승 요인 중 하나임</a:t>
            </a:r>
            <a:r>
              <a:rPr lang="en-US" altLang="ko-KR" sz="1800" dirty="0"/>
              <a:t>. </a:t>
            </a:r>
            <a:r>
              <a:rPr lang="ko-KR" altLang="en-US" sz="1800" dirty="0"/>
              <a:t>법적 분쟁을 통해 감시단속적 근로 승인 효력이 문제가 될 경우 </a:t>
            </a:r>
            <a:r>
              <a:rPr lang="ko-KR" altLang="en-US" sz="1800" dirty="0" smtClean="0"/>
              <a:t>인력을 </a:t>
            </a:r>
            <a:r>
              <a:rPr lang="ko-KR" altLang="en-US" sz="1800" dirty="0"/>
              <a:t>감축하거나</a:t>
            </a:r>
            <a:r>
              <a:rPr lang="en-US" altLang="ko-KR" sz="1800" dirty="0"/>
              <a:t>, </a:t>
            </a:r>
            <a:r>
              <a:rPr lang="ko-KR" altLang="en-US" sz="1800" dirty="0"/>
              <a:t>근무시간을 단축하겠다는 응답임</a:t>
            </a:r>
            <a:r>
              <a:rPr lang="en-US" altLang="ko-KR" sz="1800" dirty="0"/>
              <a:t>. </a:t>
            </a:r>
            <a:r>
              <a:rPr lang="ko-KR" altLang="en-US" sz="1800" dirty="0"/>
              <a:t>어떤 경우가 됐든 인건비 인상 요인은 경비원 고용불안을 야기할 수밖에 없다는 것을 보여줌</a:t>
            </a:r>
            <a:r>
              <a:rPr lang="en-US" altLang="ko-KR" sz="1800" dirty="0" smtClean="0"/>
              <a:t>.</a:t>
            </a:r>
          </a:p>
          <a:p>
            <a:pPr lvl="0" latinLnBrk="1">
              <a:lnSpc>
                <a:spcPct val="150000"/>
              </a:lnSpc>
              <a:buFontTx/>
              <a:buChar char="-"/>
            </a:pPr>
            <a:endParaRPr lang="ko-KR" altLang="en-US" sz="1800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629604208" descr="EMB000054b848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031" y="3810210"/>
            <a:ext cx="4759750" cy="28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63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2. </a:t>
            </a:r>
            <a:r>
              <a:rPr lang="ko-KR" altLang="en-US" dirty="0" smtClean="0">
                <a:latin typeface="HY견고딕" panose="02030600000101010101" pitchFamily="18" charset="-127"/>
              </a:rPr>
              <a:t>휴게실 실태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경비원 휴게실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8" name="_x629607952" descr="EMB000054b848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2" y="2841925"/>
            <a:ext cx="4536504" cy="339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_x629606872" descr="EMB000054b8486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12" y="2834076"/>
            <a:ext cx="4536504" cy="33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1104" y="2024844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&lt;</a:t>
            </a:r>
            <a:r>
              <a:rPr lang="ko-KR" altLang="en-US" sz="1600" dirty="0"/>
              <a:t>경비원 휴게실이 입주자대표회의실과 나란히 있는 </a:t>
            </a:r>
            <a:r>
              <a:rPr lang="ko-KR" altLang="en-US" sz="1600" dirty="0" smtClean="0"/>
              <a:t>모습</a:t>
            </a:r>
            <a:r>
              <a:rPr lang="en-US" altLang="ko-KR" sz="1600" dirty="0"/>
              <a:t>&gt;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259034" y="2024844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&lt;</a:t>
            </a:r>
            <a:r>
              <a:rPr lang="ko-KR" altLang="en-US" sz="1600" dirty="0"/>
              <a:t>경비원 휴게실이 지하에 임시로 </a:t>
            </a:r>
            <a:r>
              <a:rPr lang="ko-KR" altLang="en-US" sz="1600" dirty="0" err="1"/>
              <a:t>가벽을</a:t>
            </a:r>
            <a:r>
              <a:rPr lang="ko-KR" altLang="en-US" sz="1600" dirty="0"/>
              <a:t> 세워서 설치되어 있는 </a:t>
            </a:r>
            <a:r>
              <a:rPr lang="ko-KR" altLang="en-US" sz="1600" dirty="0" smtClean="0"/>
              <a:t>모습</a:t>
            </a:r>
            <a:r>
              <a:rPr lang="en-US" altLang="ko-KR" sz="1600" dirty="0" smtClean="0"/>
              <a:t>&gt;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012671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2. </a:t>
            </a:r>
            <a:r>
              <a:rPr lang="ko-KR" altLang="en-US" dirty="0" smtClean="0">
                <a:latin typeface="HY견고딕" panose="02030600000101010101" pitchFamily="18" charset="-127"/>
              </a:rPr>
              <a:t>휴게실 실태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>
                <a:solidFill>
                  <a:srgbClr val="FFFFFF"/>
                </a:solidFill>
              </a:rPr>
              <a:t>경비원 휴게실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0" indent="0" latinLnBrk="1">
              <a:lnSpc>
                <a:spcPct val="130000"/>
              </a:lnSpc>
            </a:pPr>
            <a:endParaRPr lang="ko-KR" altLang="en-US" sz="1800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629572960" descr="EMB000054b848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2348880"/>
            <a:ext cx="3060340" cy="407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3" name="_x448848792" descr="EMB000054b848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56" y="2387318"/>
            <a:ext cx="4751234" cy="356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1104" y="1700808"/>
            <a:ext cx="414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&lt;</a:t>
            </a:r>
            <a:r>
              <a:rPr lang="ko-KR" altLang="en-US" sz="1600" dirty="0"/>
              <a:t>환기시설이 갖춰진 경비원 </a:t>
            </a:r>
            <a:r>
              <a:rPr lang="ko-KR" altLang="en-US" sz="1600" dirty="0" smtClean="0"/>
              <a:t>휴게실</a:t>
            </a:r>
            <a:r>
              <a:rPr lang="en-US" altLang="ko-KR" sz="1600" dirty="0" smtClean="0"/>
              <a:t>&gt;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259034" y="1700808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&lt;</a:t>
            </a:r>
            <a:r>
              <a:rPr lang="ko-KR" altLang="en-US" sz="1600" dirty="0"/>
              <a:t>지하공간에 임시공간을 사용하는 경비원 </a:t>
            </a:r>
            <a:r>
              <a:rPr lang="ko-KR" altLang="en-US" sz="1600" dirty="0" smtClean="0"/>
              <a:t>휴게실</a:t>
            </a:r>
            <a:r>
              <a:rPr lang="en-US" altLang="ko-KR" sz="1600" dirty="0" smtClean="0"/>
              <a:t>&gt;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997732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2. </a:t>
            </a:r>
            <a:r>
              <a:rPr lang="ko-KR" altLang="en-US" dirty="0" smtClean="0">
                <a:latin typeface="HY견고딕" panose="02030600000101010101" pitchFamily="18" charset="-127"/>
              </a:rPr>
              <a:t>휴게실 실태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미화원 휴게실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0" indent="0" latinLnBrk="1">
              <a:lnSpc>
                <a:spcPct val="130000"/>
              </a:lnSpc>
            </a:pPr>
            <a:endParaRPr lang="ko-KR" altLang="en-US" sz="1800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496918056" descr="EMB000054b848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4" y="2672916"/>
            <a:ext cx="4277711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7" name="_x448840944" descr="EMB000054b8487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68" y="2672916"/>
            <a:ext cx="3240360" cy="384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106" y="1980129"/>
            <a:ext cx="414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&lt;</a:t>
            </a:r>
            <a:r>
              <a:rPr lang="ko-KR" altLang="en-US" sz="1600" dirty="0"/>
              <a:t>지상에 설치된 미화원 </a:t>
            </a:r>
            <a:r>
              <a:rPr lang="ko-KR" altLang="en-US" sz="1600" dirty="0" smtClean="0"/>
              <a:t>휴게실</a:t>
            </a:r>
            <a:r>
              <a:rPr lang="en-US" altLang="ko-KR" sz="1600" dirty="0" smtClean="0"/>
              <a:t>&gt;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277036" y="1980129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&lt;</a:t>
            </a:r>
            <a:r>
              <a:rPr lang="ko-KR" altLang="en-US" sz="1600" dirty="0"/>
              <a:t>지하공간에 임시공간을 사용하는 미화원 </a:t>
            </a:r>
            <a:r>
              <a:rPr lang="ko-KR" altLang="en-US" sz="1600" dirty="0" smtClean="0"/>
              <a:t>휴게실</a:t>
            </a:r>
            <a:r>
              <a:rPr lang="en-US" altLang="ko-KR" sz="1600" dirty="0" smtClean="0"/>
              <a:t>&gt;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997732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379413" y="368660"/>
            <a:ext cx="9290050" cy="463550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latin typeface="+mj-ea"/>
              </a:rPr>
              <a:t>발표 목차</a:t>
            </a:r>
            <a:endParaRPr lang="en-US" altLang="ko-KR" dirty="0">
              <a:latin typeface="+mj-ea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108684" y="1826822"/>
            <a:ext cx="7092788" cy="32223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/>
          <a:lstStyle>
            <a:lvl1pPr marL="271463" indent="-271463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1pPr>
            <a:lvl2pPr marL="622300" indent="-169863">
              <a:spcBef>
                <a:spcPct val="20000"/>
              </a:spcBef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2pPr>
            <a:lvl3pPr marL="2135188" indent="-609600">
              <a:spcBef>
                <a:spcPct val="20000"/>
              </a:spcBef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3pPr>
            <a:lvl4pPr marL="2924175" indent="-609600">
              <a:spcBef>
                <a:spcPct val="20000"/>
              </a:spcBef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4pPr>
            <a:lvl5pPr marL="3713163" indent="-609600">
              <a:spcBef>
                <a:spcPct val="20000"/>
              </a:spcBef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5pPr>
            <a:lvl6pPr marL="4170363" indent="-609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6pPr>
            <a:lvl7pPr marL="4627563" indent="-609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7pPr>
            <a:lvl8pPr marL="5084763" indent="-609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8pPr>
            <a:lvl9pPr marL="5541963" indent="-609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</a:defRPr>
            </a:lvl9pPr>
          </a:lstStyle>
          <a:p>
            <a:pPr marL="457200" indent="-457200" eaLnBrk="1" fontAlgn="ctr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AutoNum type="arabicPeriod"/>
              <a:defRPr/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쟁</a:t>
            </a:r>
            <a:r>
              <a:rPr lang="ko-KR" altLang="en-US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점</a:t>
            </a:r>
            <a:endParaRPr lang="en-US" altLang="ko-KR" sz="20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 eaLnBrk="1" fontAlgn="ctr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AutoNum type="arabicPeriod"/>
              <a:defRPr/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</a:t>
            </a:r>
            <a:r>
              <a:rPr lang="ko-KR" altLang="en-US" sz="20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태</a:t>
            </a:r>
            <a:endParaRPr lang="en-US" altLang="ko-KR" sz="20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eaLnBrk="1" fontAlgn="ctr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 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 방안</a:t>
            </a:r>
            <a:endParaRPr lang="en-US" altLang="ko-KR" sz="20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776536" y="1952650"/>
            <a:ext cx="11874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 flipH="1" flipV="1">
            <a:off x="1963986" y="1952650"/>
            <a:ext cx="0" cy="1674279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03" name="Rectangle 8"/>
          <p:cNvSpPr>
            <a:spLocks noChangeAspect="1" noChangeArrowheads="1"/>
          </p:cNvSpPr>
          <p:nvPr/>
        </p:nvSpPr>
        <p:spPr bwMode="gray">
          <a:xfrm rot="-5400000" flipH="1" flipV="1">
            <a:off x="1208336" y="1197000"/>
            <a:ext cx="3238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0" rIns="0" anchor="ctr"/>
          <a:lstStyle>
            <a:lvl1pPr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ko-K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2. </a:t>
            </a:r>
            <a:r>
              <a:rPr lang="ko-KR" altLang="en-US" dirty="0" smtClean="0">
                <a:latin typeface="HY견고딕" panose="02030600000101010101" pitchFamily="18" charset="-127"/>
              </a:rPr>
              <a:t>휴게실 실태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미화원 휴게실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14728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0" indent="0" latinLnBrk="1">
              <a:lnSpc>
                <a:spcPct val="130000"/>
              </a:lnSpc>
            </a:pPr>
            <a:endParaRPr lang="ko-KR" altLang="en-US" sz="1800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629613856" descr="EMB000054b848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" y="2384884"/>
            <a:ext cx="369243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91" name="_x631809792" descr="EMB000054b848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2384884"/>
            <a:ext cx="3528392" cy="40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106" y="1808820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&lt;</a:t>
            </a:r>
            <a:r>
              <a:rPr lang="ko-KR" altLang="en-US" sz="1600" dirty="0"/>
              <a:t>지하 천장의 석면이 그대로 노출된 미화원 </a:t>
            </a:r>
            <a:r>
              <a:rPr lang="ko-KR" altLang="en-US" sz="1600" dirty="0" smtClean="0"/>
              <a:t>휴게실</a:t>
            </a:r>
            <a:r>
              <a:rPr lang="en-US" altLang="ko-KR" sz="1600" dirty="0" smtClean="0"/>
              <a:t>&gt;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277036" y="1808820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&lt;</a:t>
            </a:r>
            <a:r>
              <a:rPr lang="ko-KR" altLang="en-US" sz="1600" dirty="0"/>
              <a:t>지하의 천장을 엉성하게 막아놓은 미화원 </a:t>
            </a:r>
            <a:r>
              <a:rPr lang="ko-KR" altLang="en-US" sz="1600" dirty="0" smtClean="0"/>
              <a:t>휴게실</a:t>
            </a:r>
            <a:r>
              <a:rPr lang="en-US" altLang="ko-KR" sz="1600" dirty="0" smtClean="0"/>
              <a:t>&gt;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997732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2. </a:t>
            </a:r>
            <a:r>
              <a:rPr lang="ko-KR" altLang="en-US" dirty="0" smtClean="0">
                <a:latin typeface="HY견고딕" panose="02030600000101010101" pitchFamily="18" charset="-127"/>
              </a:rPr>
              <a:t>휴게실 실태 </a:t>
            </a:r>
            <a:r>
              <a:rPr lang="en-US" altLang="ko-KR" dirty="0" smtClean="0">
                <a:latin typeface="HY견고딕" panose="02030600000101010101" pitchFamily="18" charset="-127"/>
              </a:rPr>
              <a:t>- </a:t>
            </a:r>
            <a:r>
              <a:rPr lang="ko-KR" altLang="en-US" dirty="0" smtClean="0">
                <a:latin typeface="HY견고딕" panose="02030600000101010101" pitchFamily="18" charset="-127"/>
              </a:rPr>
              <a:t>요약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경</a:t>
            </a:r>
            <a:r>
              <a:rPr kumimoji="0" lang="ko-KR" altLang="en-US" sz="1600" b="1" dirty="0">
                <a:solidFill>
                  <a:srgbClr val="FFFFFF"/>
                </a:solidFill>
              </a:rPr>
              <a:t>비</a:t>
            </a:r>
            <a:r>
              <a:rPr kumimoji="0" lang="ko-KR" altLang="en-US" sz="1600" b="1" dirty="0" smtClean="0">
                <a:solidFill>
                  <a:srgbClr val="FFFFFF"/>
                </a:solidFill>
              </a:rPr>
              <a:t>원 휴게실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14728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휴게실 </a:t>
            </a:r>
            <a:r>
              <a:rPr lang="ko-KR" altLang="en-US" sz="1800" dirty="0" err="1"/>
              <a:t>설치율은</a:t>
            </a:r>
            <a:r>
              <a:rPr lang="ko-KR" altLang="en-US" sz="1800" dirty="0"/>
              <a:t> </a:t>
            </a:r>
            <a:r>
              <a:rPr lang="en-US" altLang="ko-KR" sz="1800" dirty="0"/>
              <a:t>94.3%</a:t>
            </a:r>
            <a:r>
              <a:rPr lang="ko-KR" altLang="en-US" sz="1800" dirty="0"/>
              <a:t>지만 경비초소를 휴게실로 인식하고 응답한 경우도 포함되어 있다고 보임</a:t>
            </a:r>
            <a:r>
              <a:rPr lang="en-US" altLang="ko-KR" sz="1800" dirty="0"/>
              <a:t>. </a:t>
            </a:r>
            <a:r>
              <a:rPr lang="ko-KR" altLang="en-US" sz="1800" dirty="0"/>
              <a:t>휴게실의 </a:t>
            </a:r>
            <a:r>
              <a:rPr lang="en-US" altLang="ko-KR" sz="1800" dirty="0"/>
              <a:t>38.3%</a:t>
            </a:r>
            <a:r>
              <a:rPr lang="ko-KR" altLang="en-US" sz="1800" dirty="0"/>
              <a:t>가 지하에 위치함</a:t>
            </a:r>
            <a:r>
              <a:rPr lang="en-US" altLang="ko-KR" sz="1800" dirty="0"/>
              <a:t>. </a:t>
            </a:r>
            <a:r>
              <a:rPr lang="ko-KR" altLang="en-US" sz="1800" dirty="0"/>
              <a:t>야간에 취침공간으로 사용하기에는 지하 휴게실은 매우 부적절함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환기시설 </a:t>
            </a:r>
            <a:r>
              <a:rPr lang="ko-KR" altLang="en-US" sz="1800" dirty="0" err="1"/>
              <a:t>설치율</a:t>
            </a:r>
            <a:r>
              <a:rPr lang="ko-KR" altLang="en-US" sz="1800" dirty="0"/>
              <a:t> </a:t>
            </a:r>
            <a:r>
              <a:rPr lang="en-US" altLang="ko-KR" sz="1800" dirty="0"/>
              <a:t>58.8%, </a:t>
            </a:r>
            <a:r>
              <a:rPr lang="ko-KR" altLang="en-US" sz="1800" dirty="0"/>
              <a:t>마감재의 적정성 </a:t>
            </a:r>
            <a:r>
              <a:rPr lang="en-US" altLang="ko-KR" sz="1800" dirty="0"/>
              <a:t>74.9% </a:t>
            </a:r>
            <a:r>
              <a:rPr lang="ko-KR" altLang="en-US" sz="1800" dirty="0"/>
              <a:t>등은 지하에 위치한 휴게실을 고려했을 때 매우 열악한 수준을 드러냄</a:t>
            </a:r>
            <a:r>
              <a:rPr lang="en-US" altLang="ko-KR" sz="1800" dirty="0" smtClean="0"/>
              <a:t>.</a:t>
            </a:r>
            <a:endParaRPr lang="ko-KR" altLang="en-US" sz="1800" dirty="0"/>
          </a:p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에어컨은 </a:t>
            </a:r>
            <a:r>
              <a:rPr lang="ko-KR" altLang="en-US" sz="1800" dirty="0" err="1"/>
              <a:t>설치율이</a:t>
            </a:r>
            <a:r>
              <a:rPr lang="ko-KR" altLang="en-US" sz="1800" dirty="0"/>
              <a:t> 절반을 조금 상회하는 </a:t>
            </a:r>
            <a:r>
              <a:rPr lang="en-US" altLang="ko-KR" sz="1800" dirty="0"/>
              <a:t>54.8%</a:t>
            </a:r>
            <a:r>
              <a:rPr lang="ko-KR" altLang="en-US" sz="1800" dirty="0"/>
              <a:t>임</a:t>
            </a:r>
            <a:r>
              <a:rPr lang="en-US" altLang="ko-KR" sz="1800" dirty="0"/>
              <a:t>. </a:t>
            </a:r>
            <a:r>
              <a:rPr lang="ko-KR" altLang="en-US" sz="1800" dirty="0"/>
              <a:t>경비초소에 에어컨 설치를 </a:t>
            </a:r>
            <a:r>
              <a:rPr lang="ko-KR" altLang="en-US" sz="1800" dirty="0" err="1"/>
              <a:t>지자체가</a:t>
            </a:r>
            <a:r>
              <a:rPr lang="ko-KR" altLang="en-US" sz="1800" dirty="0"/>
              <a:t> 지원하는 경우도 있는데</a:t>
            </a:r>
            <a:r>
              <a:rPr lang="en-US" altLang="ko-KR" sz="1800" dirty="0"/>
              <a:t>, </a:t>
            </a:r>
            <a:r>
              <a:rPr lang="ko-KR" altLang="en-US" sz="1800" dirty="0"/>
              <a:t>아직 절반 수준에 머물러 있음을 알 수 있음</a:t>
            </a:r>
            <a:r>
              <a:rPr lang="en-US" altLang="ko-KR" sz="1800" dirty="0" smtClean="0"/>
              <a:t>.</a:t>
            </a:r>
          </a:p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휴게실에 </a:t>
            </a:r>
            <a:r>
              <a:rPr lang="ko-KR" altLang="en-US" sz="1800" dirty="0"/>
              <a:t>냉장고가 설치되어 있는 경우는 </a:t>
            </a:r>
            <a:r>
              <a:rPr lang="en-US" altLang="ko-KR" sz="1800" dirty="0"/>
              <a:t>60.7%, </a:t>
            </a:r>
            <a:r>
              <a:rPr lang="ko-KR" altLang="en-US" sz="1800" dirty="0"/>
              <a:t>정수기가 있는 경우는 </a:t>
            </a:r>
            <a:r>
              <a:rPr lang="en-US" altLang="ko-KR" sz="1800" dirty="0"/>
              <a:t>20.2%, </a:t>
            </a:r>
            <a:r>
              <a:rPr lang="ko-KR" altLang="en-US" sz="1800" dirty="0" err="1"/>
              <a:t>씽크대</a:t>
            </a:r>
            <a:r>
              <a:rPr lang="ko-KR" altLang="en-US" sz="1800" dirty="0"/>
              <a:t> 등 취사가 가능한 경우는 </a:t>
            </a:r>
            <a:r>
              <a:rPr lang="en-US" altLang="ko-KR" sz="1800" dirty="0"/>
              <a:t>20.0%</a:t>
            </a:r>
            <a:r>
              <a:rPr lang="ko-KR" altLang="en-US" sz="1800" dirty="0"/>
              <a:t>임</a:t>
            </a:r>
            <a:r>
              <a:rPr lang="en-US" altLang="ko-KR" sz="1800" dirty="0"/>
              <a:t>. </a:t>
            </a:r>
            <a:r>
              <a:rPr lang="ko-KR" altLang="en-US" sz="1800" dirty="0"/>
              <a:t>취사 조건이 열악함을 알 수 있음</a:t>
            </a:r>
            <a:r>
              <a:rPr lang="en-US" altLang="ko-KR" sz="1800" dirty="0" smtClean="0"/>
              <a:t>.</a:t>
            </a:r>
          </a:p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침상 </a:t>
            </a:r>
            <a:r>
              <a:rPr lang="ko-KR" altLang="en-US" sz="1800" dirty="0" err="1"/>
              <a:t>설치율은</a:t>
            </a:r>
            <a:r>
              <a:rPr lang="ko-KR" altLang="en-US" sz="1800" dirty="0"/>
              <a:t> </a:t>
            </a:r>
            <a:r>
              <a:rPr lang="en-US" altLang="ko-KR" sz="1800" dirty="0"/>
              <a:t>77.1%</a:t>
            </a:r>
            <a:r>
              <a:rPr lang="ko-KR" altLang="en-US" sz="1800" dirty="0"/>
              <a:t>임</a:t>
            </a:r>
            <a:r>
              <a:rPr lang="en-US" altLang="ko-KR" sz="1800" dirty="0"/>
              <a:t>. </a:t>
            </a:r>
            <a:r>
              <a:rPr lang="ko-KR" altLang="en-US" sz="1800" dirty="0"/>
              <a:t>야간에 취침을 해야 하는데 침상 없이 의자에 기대어 잠을 자는 경우도 있다는 의미임</a:t>
            </a:r>
            <a:r>
              <a:rPr lang="en-US" altLang="ko-KR" sz="1800" dirty="0" smtClean="0"/>
              <a:t>.</a:t>
            </a:r>
          </a:p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휴게실이 </a:t>
            </a:r>
            <a:r>
              <a:rPr lang="ko-KR" altLang="en-US" sz="1800" dirty="0"/>
              <a:t>화장실과 분리되어 있는 경우는 </a:t>
            </a:r>
            <a:r>
              <a:rPr lang="en-US" altLang="ko-KR" sz="1800" dirty="0"/>
              <a:t>48.5%</a:t>
            </a:r>
            <a:r>
              <a:rPr lang="ko-KR" altLang="en-US" sz="1800" dirty="0"/>
              <a:t>인데</a:t>
            </a:r>
            <a:r>
              <a:rPr lang="en-US" altLang="ko-KR" sz="1800" dirty="0"/>
              <a:t>, </a:t>
            </a:r>
            <a:r>
              <a:rPr lang="ko-KR" altLang="en-US" sz="1800" dirty="0"/>
              <a:t>이는 절반의 휴게실이 화장실과 분리되어 있지 않다는 것임</a:t>
            </a:r>
            <a:r>
              <a:rPr lang="en-US" altLang="ko-KR" sz="1800" dirty="0"/>
              <a:t>. </a:t>
            </a:r>
            <a:endParaRPr lang="en-US" altLang="ko-KR" sz="1800" dirty="0" smtClean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83322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2. </a:t>
            </a:r>
            <a:r>
              <a:rPr lang="ko-KR" altLang="en-US" dirty="0" smtClean="0">
                <a:latin typeface="HY견고딕" panose="02030600000101010101" pitchFamily="18" charset="-127"/>
              </a:rPr>
              <a:t>휴게실 실태 </a:t>
            </a:r>
            <a:r>
              <a:rPr lang="en-US" altLang="ko-KR" dirty="0" smtClean="0">
                <a:latin typeface="HY견고딕" panose="02030600000101010101" pitchFamily="18" charset="-127"/>
              </a:rPr>
              <a:t>- </a:t>
            </a:r>
            <a:r>
              <a:rPr lang="ko-KR" altLang="en-US" dirty="0" smtClean="0">
                <a:latin typeface="HY견고딕" panose="02030600000101010101" pitchFamily="18" charset="-127"/>
              </a:rPr>
              <a:t>요약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미</a:t>
            </a:r>
            <a:r>
              <a:rPr kumimoji="0" lang="ko-KR" altLang="en-US" sz="1600" b="1" dirty="0">
                <a:solidFill>
                  <a:srgbClr val="FFFFFF"/>
                </a:solidFill>
              </a:rPr>
              <a:t>화</a:t>
            </a:r>
            <a:r>
              <a:rPr kumimoji="0" lang="ko-KR" altLang="en-US" sz="1600" b="1" dirty="0" smtClean="0">
                <a:solidFill>
                  <a:srgbClr val="FFFFFF"/>
                </a:solidFill>
              </a:rPr>
              <a:t>원 휴게실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14728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latinLnBrk="1">
              <a:lnSpc>
                <a:spcPct val="150000"/>
              </a:lnSpc>
            </a:pPr>
            <a:endParaRPr lang="en-US" altLang="ko-KR" sz="1800" dirty="0" smtClean="0"/>
          </a:p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휴게실이 </a:t>
            </a:r>
            <a:r>
              <a:rPr lang="ko-KR" altLang="en-US" sz="1800" dirty="0"/>
              <a:t>설치되어 있는 비율이 </a:t>
            </a:r>
            <a:r>
              <a:rPr lang="en-US" altLang="ko-KR" sz="1800" dirty="0"/>
              <a:t>97.1%</a:t>
            </a:r>
            <a:r>
              <a:rPr lang="ko-KR" altLang="en-US" sz="1800" dirty="0"/>
              <a:t>인데</a:t>
            </a:r>
            <a:r>
              <a:rPr lang="en-US" altLang="ko-KR" sz="1800" dirty="0"/>
              <a:t>, </a:t>
            </a:r>
            <a:r>
              <a:rPr lang="ko-KR" altLang="en-US" sz="1800" dirty="0"/>
              <a:t>회사가 마련해준 휴게실이라기보다는 지하공간에 본인들이 임시로 마련한 휴게실을 의미하는 경우가 많음</a:t>
            </a:r>
            <a:r>
              <a:rPr lang="en-US" altLang="ko-KR" sz="1800" dirty="0" smtClean="0"/>
              <a:t>.</a:t>
            </a:r>
            <a:endParaRPr lang="ko-KR" altLang="en-US" sz="1800" dirty="0"/>
          </a:p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휴게실 </a:t>
            </a:r>
            <a:r>
              <a:rPr lang="ko-KR" altLang="en-US" sz="1800" dirty="0"/>
              <a:t>위치는 지하가 </a:t>
            </a:r>
            <a:r>
              <a:rPr lang="en-US" altLang="ko-KR" sz="1800" dirty="0"/>
              <a:t>75.1%</a:t>
            </a:r>
            <a:r>
              <a:rPr lang="ko-KR" altLang="en-US" sz="1800" dirty="0"/>
              <a:t>임</a:t>
            </a:r>
            <a:r>
              <a:rPr lang="en-US" altLang="ko-KR" sz="1800" dirty="0"/>
              <a:t>. </a:t>
            </a:r>
            <a:r>
              <a:rPr lang="ko-KR" altLang="en-US" sz="1800" dirty="0"/>
              <a:t>대부분 지하에 있음</a:t>
            </a:r>
            <a:r>
              <a:rPr lang="en-US" altLang="ko-KR" sz="1800" dirty="0" smtClean="0"/>
              <a:t>.</a:t>
            </a:r>
          </a:p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미화원 </a:t>
            </a:r>
            <a:r>
              <a:rPr lang="ko-KR" altLang="en-US" sz="1800" dirty="0"/>
              <a:t>휴게실이 대부분 지하에 있다는 점을 고려할 때 환기시설이 설치된 곳이 </a:t>
            </a:r>
            <a:r>
              <a:rPr lang="en-US" altLang="ko-KR" sz="1800" dirty="0"/>
              <a:t>38.5%</a:t>
            </a:r>
            <a:r>
              <a:rPr lang="ko-KR" altLang="en-US" sz="1800" dirty="0"/>
              <a:t>라는 점은 문제임</a:t>
            </a:r>
            <a:r>
              <a:rPr lang="en-US" altLang="ko-KR" sz="1800" dirty="0"/>
              <a:t>. </a:t>
            </a:r>
            <a:r>
              <a:rPr lang="ko-KR" altLang="en-US" sz="1800" dirty="0"/>
              <a:t>마감재 역시 </a:t>
            </a:r>
            <a:r>
              <a:rPr lang="en-US" altLang="ko-KR" sz="1800" dirty="0"/>
              <a:t>57.4%</a:t>
            </a:r>
            <a:r>
              <a:rPr lang="ko-KR" altLang="en-US" sz="1800" dirty="0"/>
              <a:t>인데</a:t>
            </a:r>
            <a:r>
              <a:rPr lang="en-US" altLang="ko-KR" sz="1800" dirty="0"/>
              <a:t>, </a:t>
            </a:r>
            <a:r>
              <a:rPr lang="ko-KR" altLang="en-US" sz="1800" dirty="0"/>
              <a:t>마감재 없이 임시로 벽을 막아서 사용하는 곳이 그 만큼 많다는 것임</a:t>
            </a:r>
            <a:r>
              <a:rPr lang="en-US" altLang="ko-KR" sz="1800" dirty="0"/>
              <a:t>. </a:t>
            </a:r>
            <a:endParaRPr lang="ko-KR" altLang="en-US" sz="1800" dirty="0"/>
          </a:p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미화원은 </a:t>
            </a:r>
            <a:r>
              <a:rPr lang="ko-KR" altLang="en-US" sz="1800" dirty="0"/>
              <a:t>대개 간단한 조리 등 취사를 통해 식사를 해결하는 경우가 많은데</a:t>
            </a:r>
            <a:r>
              <a:rPr lang="en-US" altLang="ko-KR" sz="1800" dirty="0"/>
              <a:t>, </a:t>
            </a:r>
            <a:r>
              <a:rPr lang="ko-KR" altLang="en-US" sz="1800" dirty="0"/>
              <a:t>정수기 </a:t>
            </a:r>
            <a:r>
              <a:rPr lang="ko-KR" altLang="en-US" sz="1800" dirty="0" err="1"/>
              <a:t>설치율은</a:t>
            </a:r>
            <a:r>
              <a:rPr lang="ko-KR" altLang="en-US" sz="1800" dirty="0"/>
              <a:t> </a:t>
            </a:r>
            <a:r>
              <a:rPr lang="en-US" altLang="ko-KR" sz="1800" dirty="0"/>
              <a:t>24.9%, </a:t>
            </a:r>
            <a:r>
              <a:rPr lang="ko-KR" altLang="en-US" sz="1800" dirty="0"/>
              <a:t>취사가능은 </a:t>
            </a:r>
            <a:r>
              <a:rPr lang="en-US" altLang="ko-KR" sz="1800" dirty="0"/>
              <a:t>46.2%</a:t>
            </a:r>
            <a:r>
              <a:rPr lang="ko-KR" altLang="en-US" sz="1800" dirty="0"/>
              <a:t>에 불과함</a:t>
            </a:r>
            <a:r>
              <a:rPr lang="en-US" altLang="ko-KR" sz="1800" dirty="0"/>
              <a:t>. </a:t>
            </a:r>
            <a:r>
              <a:rPr lang="ko-KR" altLang="en-US" sz="1800" dirty="0"/>
              <a:t>식사환경이 열악하다는 것을 의미함</a:t>
            </a:r>
            <a:r>
              <a:rPr lang="en-US" altLang="ko-KR" sz="1800" dirty="0" smtClean="0"/>
              <a:t>.</a:t>
            </a:r>
          </a:p>
          <a:p>
            <a:pPr lvl="0" latinLnBrk="1">
              <a:lnSpc>
                <a:spcPct val="150000"/>
              </a:lnSpc>
              <a:buFontTx/>
              <a:buChar char="-"/>
            </a:pPr>
            <a:endParaRPr lang="ko-KR" altLang="en-US" sz="1800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1202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3. </a:t>
            </a:r>
            <a:r>
              <a:rPr lang="ko-KR" altLang="en-US" dirty="0" smtClean="0">
                <a:latin typeface="HY견고딕" panose="02030600000101010101" pitchFamily="18" charset="-127"/>
              </a:rPr>
              <a:t>개선 방안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부천시 조례 제정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아파트 </a:t>
            </a:r>
            <a:r>
              <a:rPr lang="ko-KR" altLang="en-US" sz="1800" dirty="0"/>
              <a:t>노동자의 고용 및 노동인권 문제가 사회적으로 부각되면서 여러 </a:t>
            </a:r>
            <a:r>
              <a:rPr lang="ko-KR" altLang="en-US" sz="1800" dirty="0" err="1"/>
              <a:t>지자체에서</a:t>
            </a:r>
            <a:r>
              <a:rPr lang="ko-KR" altLang="en-US" sz="1800" dirty="0"/>
              <a:t> 관련 지원 조례를 앞다퉈서 제정하고 있음</a:t>
            </a:r>
            <a:r>
              <a:rPr lang="en-US" altLang="ko-KR" sz="1800" dirty="0" smtClean="0"/>
              <a:t>.</a:t>
            </a:r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지난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월 </a:t>
            </a:r>
            <a:r>
              <a:rPr lang="en-US" altLang="ko-KR" sz="1800" dirty="0" smtClean="0"/>
              <a:t>28</a:t>
            </a:r>
            <a:r>
              <a:rPr lang="ko-KR" altLang="en-US" sz="1800" dirty="0" smtClean="0"/>
              <a:t>일 부천시도 </a:t>
            </a:r>
            <a:r>
              <a:rPr lang="en-US" altLang="ko-KR" sz="1800" dirty="0" smtClean="0"/>
              <a:t>“</a:t>
            </a:r>
            <a:r>
              <a:rPr lang="ko-KR" altLang="en-US" sz="1800" dirty="0" smtClean="0"/>
              <a:t>공동주택 </a:t>
            </a:r>
            <a:r>
              <a:rPr lang="ko-KR" altLang="en-US" sz="1800" dirty="0"/>
              <a:t>노동자 인권 증진에 관한 </a:t>
            </a:r>
            <a:r>
              <a:rPr lang="ko-KR" altLang="en-US" sz="1800" dirty="0" smtClean="0"/>
              <a:t>조례”를 제정함</a:t>
            </a:r>
            <a:r>
              <a:rPr lang="en-US" altLang="ko-KR" sz="1800" dirty="0" smtClean="0"/>
              <a:t>.</a:t>
            </a:r>
          </a:p>
          <a:p>
            <a:pPr latinLnBrk="1">
              <a:buFontTx/>
              <a:buChar char="-"/>
            </a:pPr>
            <a:endParaRPr lang="en-US" altLang="ko-KR" sz="1800" dirty="0"/>
          </a:p>
          <a:p>
            <a:pPr latinLnBrk="1">
              <a:buFontTx/>
              <a:buChar char="-"/>
            </a:pPr>
            <a:endParaRPr lang="en-US" altLang="ko-KR" sz="1800" dirty="0" smtClean="0"/>
          </a:p>
          <a:p>
            <a:pPr latinLnBrk="1"/>
            <a:endParaRPr lang="ko-KR" altLang="en-US" sz="1800" dirty="0"/>
          </a:p>
          <a:p>
            <a:pPr latinLnBrk="1">
              <a:buFontTx/>
              <a:buChar char="-"/>
            </a:pPr>
            <a:endParaRPr lang="ko-KR" altLang="en-US" sz="1800" dirty="0"/>
          </a:p>
          <a:p>
            <a:pPr latinLnBrk="1">
              <a:buFontTx/>
              <a:buChar char="-"/>
            </a:pPr>
            <a:endParaRPr lang="ko-KR" altLang="en-US" sz="1800" dirty="0"/>
          </a:p>
          <a:p>
            <a:pPr latinLnBrk="1">
              <a:lnSpc>
                <a:spcPct val="130000"/>
              </a:lnSpc>
              <a:buFont typeface="Wingdings" pitchFamily="2" charset="2"/>
              <a:buChar char="u"/>
            </a:pPr>
            <a:endParaRPr lang="en-US" altLang="ko-KR" sz="1800" dirty="0" smtClean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60512" y="2852936"/>
            <a:ext cx="8712968" cy="3613297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latinLnBrk="1">
              <a:lnSpc>
                <a:spcPct val="130000"/>
              </a:lnSpc>
              <a:buFont typeface="Wingdings" pitchFamily="2" charset="2"/>
              <a:buChar char="u"/>
            </a:pPr>
            <a:r>
              <a:rPr lang="ko-KR" altLang="en-US" sz="1600" dirty="0"/>
              <a:t>시장은 노동자의 근무 특성을 고려하여 입주자대표회의 및 주택건설 사업자로 하여금 노동자에게 기본시설</a:t>
            </a:r>
            <a:r>
              <a:rPr lang="en-US" altLang="ko-KR" sz="1600" dirty="0"/>
              <a:t>(</a:t>
            </a:r>
            <a:r>
              <a:rPr lang="ko-KR" altLang="en-US" sz="1600" dirty="0"/>
              <a:t>근무공간</a:t>
            </a:r>
            <a:r>
              <a:rPr lang="en-US" altLang="ko-KR" sz="1600" dirty="0"/>
              <a:t>, </a:t>
            </a:r>
            <a:r>
              <a:rPr lang="ko-KR" altLang="en-US" sz="1600" dirty="0"/>
              <a:t>휴게실 등</a:t>
            </a:r>
            <a:r>
              <a:rPr lang="en-US" altLang="ko-KR" sz="1600" dirty="0"/>
              <a:t>)</a:t>
            </a:r>
            <a:r>
              <a:rPr lang="ko-KR" altLang="en-US" sz="1600" dirty="0"/>
              <a:t>이 제공될 수 있도록 노력해야 한다</a:t>
            </a:r>
            <a:r>
              <a:rPr lang="en-US" altLang="ko-KR" sz="1600" dirty="0"/>
              <a:t>.</a:t>
            </a:r>
          </a:p>
          <a:p>
            <a:pPr marL="285750" indent="-285750" latinLnBrk="1">
              <a:lnSpc>
                <a:spcPct val="130000"/>
              </a:lnSpc>
              <a:buFont typeface="Wingdings" pitchFamily="2" charset="2"/>
              <a:buChar char="u"/>
            </a:pPr>
            <a:r>
              <a:rPr lang="ko-KR" altLang="en-US" sz="1600" dirty="0"/>
              <a:t>시장은 노동자의 인권보호와 증진을 위한 다음 각 호의 사항에 대해 예산의 범위에서 지원할 수 있다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latinLnBrk="1">
              <a:lnSpc>
                <a:spcPct val="130000"/>
              </a:lnSpc>
            </a:pPr>
            <a:r>
              <a:rPr lang="en-US" altLang="ko-KR" sz="1600" dirty="0" smtClean="0"/>
              <a:t>   1</a:t>
            </a:r>
            <a:r>
              <a:rPr lang="en-US" altLang="ko-KR" sz="1600" dirty="0"/>
              <a:t>. </a:t>
            </a:r>
            <a:r>
              <a:rPr lang="ko-KR" altLang="en-US" sz="1600" dirty="0"/>
              <a:t>노동자를 위한 기본시설을 설치하고자 입주자대표회의에서 보조금을 신청하는 경우 우선적 </a:t>
            </a:r>
            <a:r>
              <a:rPr lang="ko-KR" altLang="en-US" sz="1600" dirty="0" smtClean="0"/>
              <a:t>지원</a:t>
            </a:r>
            <a:endParaRPr lang="ko-KR" altLang="en-US" sz="1600" dirty="0"/>
          </a:p>
          <a:p>
            <a:pPr latinLnBrk="1">
              <a:lnSpc>
                <a:spcPct val="130000"/>
              </a:lnSpc>
            </a:pPr>
            <a:r>
              <a:rPr lang="en-US" altLang="ko-KR" sz="1600" dirty="0" smtClean="0"/>
              <a:t>   2</a:t>
            </a:r>
            <a:r>
              <a:rPr lang="en-US" altLang="ko-KR" sz="1600" dirty="0"/>
              <a:t>. </a:t>
            </a:r>
            <a:r>
              <a:rPr lang="ko-KR" altLang="en-US" sz="1600" dirty="0"/>
              <a:t>노동자가 부당한 인권침해로 인한 신체적</a:t>
            </a:r>
            <a:r>
              <a:rPr lang="en-US" altLang="ko-KR" sz="1600" dirty="0"/>
              <a:t>·</a:t>
            </a:r>
            <a:r>
              <a:rPr lang="ko-KR" altLang="en-US" sz="1600" dirty="0"/>
              <a:t>정신적 피해가 발생한 경우에 법률지원 연계</a:t>
            </a:r>
          </a:p>
          <a:p>
            <a:pPr latinLnBrk="1">
              <a:lnSpc>
                <a:spcPct val="130000"/>
              </a:lnSpc>
            </a:pPr>
            <a:r>
              <a:rPr lang="en-US" altLang="ko-KR" sz="1600" dirty="0" smtClean="0"/>
              <a:t>   3</a:t>
            </a:r>
            <a:r>
              <a:rPr lang="en-US" altLang="ko-KR" sz="1600" dirty="0"/>
              <a:t>. </a:t>
            </a:r>
            <a:r>
              <a:rPr lang="ko-KR" altLang="en-US" sz="1600" dirty="0"/>
              <a:t>정신적 고통에 대한 심리적 상담 등 정신건강서비스 지원</a:t>
            </a:r>
            <a:r>
              <a:rPr lang="en-US" altLang="ko-KR" sz="1600" dirty="0"/>
              <a:t>(</a:t>
            </a:r>
            <a:r>
              <a:rPr lang="ko-KR" altLang="en-US" sz="1600" dirty="0"/>
              <a:t>부천시정신건강복지센터</a:t>
            </a:r>
            <a:r>
              <a:rPr lang="en-US" altLang="ko-KR" sz="1600" dirty="0"/>
              <a:t>)</a:t>
            </a:r>
          </a:p>
          <a:p>
            <a:pPr marL="285750" indent="-285750" latinLnBrk="1">
              <a:lnSpc>
                <a:spcPct val="130000"/>
              </a:lnSpc>
              <a:buFont typeface="Wingdings" pitchFamily="2" charset="2"/>
              <a:buChar char="u"/>
            </a:pPr>
            <a:r>
              <a:rPr lang="ko-KR" altLang="en-US" sz="1600" dirty="0"/>
              <a:t>실태조사 결과 인권 보호에 미흡한 공동주택에 대하여 시정을 권고할 수 있고</a:t>
            </a:r>
            <a:r>
              <a:rPr lang="en-US" altLang="ko-KR" sz="1600" dirty="0"/>
              <a:t>,</a:t>
            </a:r>
          </a:p>
          <a:p>
            <a:pPr marL="285750" indent="-285750" latinLnBrk="1">
              <a:lnSpc>
                <a:spcPct val="130000"/>
              </a:lnSpc>
              <a:buFont typeface="Wingdings" pitchFamily="2" charset="2"/>
              <a:buChar char="u"/>
            </a:pPr>
            <a:r>
              <a:rPr lang="ko-KR" altLang="en-US" sz="1600" dirty="0"/>
              <a:t>노동자에게 폭언</a:t>
            </a:r>
            <a:r>
              <a:rPr lang="en-US" altLang="ko-KR" sz="1600" dirty="0"/>
              <a:t>, </a:t>
            </a:r>
            <a:r>
              <a:rPr lang="ko-KR" altLang="en-US" sz="1600" dirty="0"/>
              <a:t>폭행 등으로 피해를 입게 한 입주자 등이 있는 경우 시는 입주자 등에게 소명을 요구할 수 있고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필요시</a:t>
            </a:r>
            <a:r>
              <a:rPr lang="ko-KR" altLang="en-US" sz="1600" dirty="0"/>
              <a:t> 해당 단지에 공동주택 보조금 지원을 제한할 수 있다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549273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3. </a:t>
            </a:r>
            <a:r>
              <a:rPr lang="ko-KR" altLang="en-US" dirty="0" smtClean="0">
                <a:latin typeface="HY견고딕" panose="02030600000101010101" pitchFamily="18" charset="-127"/>
              </a:rPr>
              <a:t>개선 방안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단기계약 </a:t>
            </a:r>
            <a:r>
              <a:rPr kumimoji="0" lang="ko-KR" altLang="en-US" sz="1600" b="1" dirty="0" smtClean="0">
                <a:solidFill>
                  <a:srgbClr val="FFFFFF"/>
                </a:solidFill>
              </a:rPr>
              <a:t>근절 </a:t>
            </a:r>
            <a:r>
              <a:rPr kumimoji="0" lang="en-US" altLang="ko-KR" sz="1600" b="1" dirty="0" smtClean="0">
                <a:solidFill>
                  <a:srgbClr val="FFFFFF"/>
                </a:solidFill>
              </a:rPr>
              <a:t>/ </a:t>
            </a:r>
            <a:r>
              <a:rPr kumimoji="0" lang="ko-KR" altLang="en-US" sz="1600" b="1" dirty="0" smtClean="0">
                <a:solidFill>
                  <a:srgbClr val="FFFFFF"/>
                </a:solidFill>
              </a:rPr>
              <a:t>당사자 조직화 지원 및 사회적 대화 틀 구성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1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1800" dirty="0" smtClean="0"/>
              <a:t>경비노동자의 힘든 점은 </a:t>
            </a:r>
            <a:r>
              <a:rPr lang="en-US" altLang="ko-KR" sz="1800" dirty="0" smtClean="0"/>
              <a:t>“</a:t>
            </a:r>
            <a:r>
              <a:rPr lang="ko-KR" altLang="en-US" sz="1800" dirty="0" smtClean="0"/>
              <a:t>고용불안 </a:t>
            </a:r>
            <a:r>
              <a:rPr lang="en-US" altLang="ko-KR" sz="1800" dirty="0" smtClean="0"/>
              <a:t>&gt; </a:t>
            </a:r>
            <a:r>
              <a:rPr lang="ko-KR" altLang="en-US" sz="1800" dirty="0" err="1" smtClean="0"/>
              <a:t>입주민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갑질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&gt; </a:t>
            </a:r>
            <a:r>
              <a:rPr lang="ko-KR" altLang="en-US" sz="1800" dirty="0" smtClean="0"/>
              <a:t>저임금</a:t>
            </a:r>
            <a:r>
              <a:rPr lang="en-US" altLang="ko-KR" sz="1800" dirty="0" smtClean="0"/>
              <a:t>”</a:t>
            </a:r>
            <a:r>
              <a:rPr lang="ko-KR" altLang="en-US" sz="1800" dirty="0" smtClean="0"/>
              <a:t> 순서임</a:t>
            </a:r>
            <a:r>
              <a:rPr lang="en-US" altLang="ko-KR" sz="1800" dirty="0" smtClean="0"/>
              <a:t>.</a:t>
            </a:r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en-US" altLang="ko-KR" sz="1800" dirty="0" smtClean="0"/>
              <a:t>3</a:t>
            </a:r>
            <a:r>
              <a:rPr lang="ko-KR" altLang="en-US" sz="1800" dirty="0" smtClean="0"/>
              <a:t>개월 계약 등 비상식적인 </a:t>
            </a:r>
            <a:r>
              <a:rPr lang="ko-KR" altLang="en-US" sz="1800" dirty="0"/>
              <a:t>단기계약에 대해서는 해당 공동주택에 개선 조치를 권고해야 하며</a:t>
            </a:r>
            <a:r>
              <a:rPr lang="en-US" altLang="ko-KR" sz="1800" dirty="0"/>
              <a:t>, </a:t>
            </a:r>
            <a:r>
              <a:rPr lang="ko-KR" altLang="en-US" sz="1800" dirty="0"/>
              <a:t>적어도 </a:t>
            </a:r>
            <a:r>
              <a:rPr lang="en-US" altLang="ko-KR" sz="1800" dirty="0"/>
              <a:t>1</a:t>
            </a:r>
            <a:r>
              <a:rPr lang="ko-KR" altLang="en-US" sz="1800" dirty="0"/>
              <a:t>년 </a:t>
            </a:r>
            <a:r>
              <a:rPr lang="ko-KR" altLang="en-US" sz="1800" dirty="0" smtClean="0"/>
              <a:t>단위 계약을 </a:t>
            </a:r>
            <a:r>
              <a:rPr lang="ko-KR" altLang="en-US" sz="1800" dirty="0"/>
              <a:t>할 수 있도록 </a:t>
            </a:r>
            <a:r>
              <a:rPr lang="ko-KR" altLang="en-US" sz="1800" dirty="0" smtClean="0"/>
              <a:t>유도해야 </a:t>
            </a:r>
            <a:r>
              <a:rPr lang="ko-KR" altLang="en-US" sz="1800" dirty="0"/>
              <a:t>함</a:t>
            </a:r>
            <a:r>
              <a:rPr lang="en-US" altLang="ko-KR" sz="1800" dirty="0" smtClean="0"/>
              <a:t>.</a:t>
            </a:r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부천시 조례는 ▲ </a:t>
            </a:r>
            <a:r>
              <a:rPr lang="ko-KR" altLang="en-US" sz="1800" dirty="0" err="1" smtClean="0"/>
              <a:t>갑질</a:t>
            </a:r>
            <a:r>
              <a:rPr lang="ko-KR" altLang="en-US" sz="1800" dirty="0" smtClean="0"/>
              <a:t> 등 인권침해 방지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▲ 휴게실 개선의 내용을 담고 있는데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고용안정을 지원할 수 있는 내용이 포함되어야 함</a:t>
            </a:r>
            <a:r>
              <a:rPr lang="en-US" altLang="ko-KR" sz="1800" dirty="0" smtClean="0"/>
              <a:t>. </a:t>
            </a:r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단기계약을 조례상 </a:t>
            </a:r>
            <a:r>
              <a:rPr lang="en-US" altLang="ko-KR" sz="1800" dirty="0" smtClean="0"/>
              <a:t>“</a:t>
            </a:r>
            <a:r>
              <a:rPr lang="ko-KR" altLang="en-US" sz="1800" dirty="0" smtClean="0"/>
              <a:t>인권 </a:t>
            </a:r>
            <a:r>
              <a:rPr lang="ko-KR" altLang="en-US" sz="1800" dirty="0"/>
              <a:t>보호에 </a:t>
            </a:r>
            <a:r>
              <a:rPr lang="ko-KR" altLang="en-US" sz="1800" dirty="0" smtClean="0"/>
              <a:t>미흡</a:t>
            </a:r>
            <a:r>
              <a:rPr lang="en-US" altLang="ko-KR" sz="1800" dirty="0" smtClean="0"/>
              <a:t>”</a:t>
            </a:r>
            <a:r>
              <a:rPr lang="ko-KR" altLang="en-US" sz="1800" dirty="0" smtClean="0"/>
              <a:t>한 경우로 보아 시정 권고의 대상으로 해야 하고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미이행</a:t>
            </a:r>
            <a:r>
              <a:rPr lang="ko-KR" altLang="en-US" sz="1800" dirty="0" smtClean="0"/>
              <a:t> 시 </a:t>
            </a:r>
            <a:r>
              <a:rPr lang="ko-KR" altLang="en-US" sz="1800" dirty="0"/>
              <a:t>공동주택 보조금 지원을 </a:t>
            </a:r>
            <a:r>
              <a:rPr lang="ko-KR" altLang="en-US" sz="1800" dirty="0" smtClean="0"/>
              <a:t>제한해야 함</a:t>
            </a:r>
            <a:r>
              <a:rPr lang="en-US" altLang="ko-KR" sz="1800" dirty="0" smtClean="0"/>
              <a:t>.</a:t>
            </a:r>
          </a:p>
          <a:p>
            <a:pPr latinLnBrk="1">
              <a:lnSpc>
                <a:spcPct val="150000"/>
              </a:lnSpc>
              <a:buFontTx/>
              <a:buChar char="-"/>
            </a:pPr>
            <a:endParaRPr lang="en-US" altLang="ko-KR" sz="900" dirty="0" smtClean="0"/>
          </a:p>
          <a:p>
            <a:pPr latinLnBrk="1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1800" dirty="0" smtClean="0"/>
              <a:t>조직화 지원 및 </a:t>
            </a:r>
            <a:r>
              <a:rPr lang="ko-KR" altLang="en-US" sz="1800" dirty="0" err="1" smtClean="0"/>
              <a:t>거버넌스</a:t>
            </a:r>
            <a:r>
              <a:rPr lang="ko-KR" altLang="en-US" sz="1800" dirty="0" smtClean="0"/>
              <a:t> 구성</a:t>
            </a:r>
            <a:endParaRPr lang="en-US" altLang="ko-KR" sz="1800" dirty="0"/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조례 </a:t>
            </a:r>
            <a:r>
              <a:rPr lang="ko-KR" altLang="en-US" sz="1800" dirty="0"/>
              <a:t>등 지원 제도가 실효성 있게 운영되기 위해서는 지속적인 점검과 현장의 의견을 반영하기 위한 노력이 필요함</a:t>
            </a:r>
            <a:r>
              <a:rPr lang="en-US" altLang="ko-KR" sz="1800" dirty="0" smtClean="0"/>
              <a:t>.</a:t>
            </a:r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아파트 노동자 조직화를 지원하고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노동자조직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입대의연합회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주택관리사협회 등과 함께 논의할 수 있는 </a:t>
            </a:r>
            <a:r>
              <a:rPr lang="ko-KR" altLang="en-US" sz="1800" dirty="0" err="1" smtClean="0"/>
              <a:t>거버넌스를</a:t>
            </a:r>
            <a:r>
              <a:rPr lang="ko-KR" altLang="en-US" sz="1800" dirty="0" smtClean="0"/>
              <a:t> 구성하는 것이 필요함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  <a:p>
            <a:pPr latinLnBrk="1">
              <a:lnSpc>
                <a:spcPct val="150000"/>
              </a:lnSpc>
              <a:buFontTx/>
              <a:buChar char="-"/>
            </a:pPr>
            <a:endParaRPr lang="en-US" altLang="ko-KR" sz="1800" dirty="0" smtClean="0"/>
          </a:p>
          <a:p>
            <a:pPr latinLnBrk="1">
              <a:lnSpc>
                <a:spcPct val="150000"/>
              </a:lnSpc>
              <a:buFontTx/>
              <a:buChar char="-"/>
            </a:pPr>
            <a:endParaRPr lang="ko-KR" altLang="en-US" sz="1800" dirty="0"/>
          </a:p>
          <a:p>
            <a:pPr latinLnBrk="1">
              <a:lnSpc>
                <a:spcPct val="130000"/>
              </a:lnSpc>
              <a:buFont typeface="Wingdings" pitchFamily="2" charset="2"/>
              <a:buChar char="u"/>
            </a:pPr>
            <a:endParaRPr lang="en-US" altLang="ko-KR" sz="1800" dirty="0" smtClean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7230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3. </a:t>
            </a:r>
            <a:r>
              <a:rPr lang="ko-KR" altLang="en-US" dirty="0" smtClean="0">
                <a:latin typeface="HY견고딕" panose="02030600000101010101" pitchFamily="18" charset="-127"/>
              </a:rPr>
              <a:t>개선 방안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휴게실 개선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1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1800" dirty="0" smtClean="0"/>
              <a:t>보조금 지원을 통한 휴게실 개선</a:t>
            </a:r>
            <a:endParaRPr lang="en-US" altLang="ko-KR" sz="1800" dirty="0" smtClean="0"/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부천시 조례에는 </a:t>
            </a:r>
            <a:r>
              <a:rPr lang="en-US" altLang="ko-KR" sz="1800" dirty="0" smtClean="0"/>
              <a:t>“</a:t>
            </a:r>
            <a:r>
              <a:rPr lang="ko-KR" altLang="en-US" sz="1800" dirty="0" smtClean="0"/>
              <a:t>노동자를 위한 기본시설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근무공간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휴게실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편의시설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을 </a:t>
            </a:r>
            <a:r>
              <a:rPr lang="ko-KR" altLang="en-US" sz="1800" dirty="0"/>
              <a:t>설치하고자 입주자대표회의에서 보조금을 신청하는 경우 우선적 </a:t>
            </a:r>
            <a:r>
              <a:rPr lang="ko-KR" altLang="en-US" sz="1800" dirty="0" smtClean="0"/>
              <a:t>지원</a:t>
            </a:r>
            <a:r>
              <a:rPr lang="en-US" altLang="ko-KR" sz="1800" dirty="0" smtClean="0"/>
              <a:t>”</a:t>
            </a:r>
            <a:r>
              <a:rPr lang="ko-KR" altLang="en-US" sz="1800" dirty="0" smtClean="0"/>
              <a:t>함으로써 휴게실 개선을 유도하고 있음</a:t>
            </a:r>
            <a:r>
              <a:rPr lang="en-US" altLang="ko-KR" sz="1800" dirty="0" smtClean="0"/>
              <a:t>.</a:t>
            </a:r>
          </a:p>
          <a:p>
            <a:pPr latinLnBrk="1">
              <a:lnSpc>
                <a:spcPct val="150000"/>
              </a:lnSpc>
            </a:pPr>
            <a:endParaRPr lang="en-US" altLang="ko-KR" sz="1800" dirty="0" smtClean="0"/>
          </a:p>
          <a:p>
            <a:pPr latinLnBrk="1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1800" dirty="0" smtClean="0"/>
              <a:t>건축심의를 통한 휴게실 설치</a:t>
            </a:r>
            <a:endParaRPr lang="en-US" altLang="ko-KR" sz="1800" dirty="0" smtClean="0"/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en-US" altLang="ko-KR" sz="1800" dirty="0" smtClean="0"/>
              <a:t>2020</a:t>
            </a:r>
            <a:r>
              <a:rPr lang="ko-KR" altLang="en-US" sz="1800" dirty="0"/>
              <a:t>년 </a:t>
            </a:r>
            <a:r>
              <a:rPr lang="en-US" altLang="ko-KR" sz="1800" dirty="0"/>
              <a:t>1</a:t>
            </a:r>
            <a:r>
              <a:rPr lang="ko-KR" altLang="en-US" sz="1800" dirty="0"/>
              <a:t>월에 ‘주택건설기준 등에 관한 규정’이 </a:t>
            </a:r>
            <a:r>
              <a:rPr lang="ko-KR" altLang="en-US" sz="1800" dirty="0" smtClean="0"/>
              <a:t>개정되어 휴게실 설치 의무화</a:t>
            </a:r>
            <a:endParaRPr lang="en-US" altLang="ko-KR" sz="1800" dirty="0" smtClean="0"/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법개정 </a:t>
            </a:r>
            <a:r>
              <a:rPr lang="ko-KR" altLang="en-US" sz="1800" dirty="0"/>
              <a:t>이후 대전광역시는 </a:t>
            </a:r>
            <a:r>
              <a:rPr lang="en-US" altLang="ko-KR" sz="1800" dirty="0" smtClean="0"/>
              <a:t>2020</a:t>
            </a:r>
            <a:r>
              <a:rPr lang="ko-KR" altLang="en-US" sz="1800" dirty="0"/>
              <a:t>년 </a:t>
            </a:r>
            <a:r>
              <a:rPr lang="en-US" altLang="ko-KR" sz="1800" dirty="0"/>
              <a:t>10</a:t>
            </a:r>
            <a:r>
              <a:rPr lang="ko-KR" altLang="en-US" sz="1800" dirty="0"/>
              <a:t>월에 경비 노동자 휴게시설의 설치기준을 세부적으로 정했음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대전시의 </a:t>
            </a:r>
            <a:r>
              <a:rPr lang="ko-KR" altLang="en-US" sz="1800" dirty="0"/>
              <a:t>휴게시설 설치 세부기준은 건축심의에 반영해 도시개발사업 및 주택건설사업에 적용될 예정이며</a:t>
            </a:r>
            <a:r>
              <a:rPr lang="en-US" altLang="ko-KR" sz="1800" dirty="0"/>
              <a:t>, 500</a:t>
            </a:r>
            <a:r>
              <a:rPr lang="ko-KR" altLang="en-US" sz="1800" dirty="0"/>
              <a:t>세대 미만의 자치구 사업계획승인 대상 및 </a:t>
            </a:r>
            <a:r>
              <a:rPr lang="ko-KR" altLang="en-US" sz="1800" dirty="0" err="1"/>
              <a:t>주거형</a:t>
            </a:r>
            <a:r>
              <a:rPr lang="ko-KR" altLang="en-US" sz="1800" dirty="0"/>
              <a:t> 오피스텔에도 반영하도록 추진할 계획임</a:t>
            </a:r>
            <a:r>
              <a:rPr lang="en-US" altLang="ko-KR" sz="1800" dirty="0" smtClean="0"/>
              <a:t>.</a:t>
            </a:r>
          </a:p>
          <a:p>
            <a:pPr lvl="0" latinLnBrk="1">
              <a:lnSpc>
                <a:spcPct val="150000"/>
              </a:lnSpc>
              <a:buFontTx/>
              <a:buChar char="-"/>
            </a:pPr>
            <a:endParaRPr lang="ko-KR" altLang="en-US" sz="1800" dirty="0"/>
          </a:p>
          <a:p>
            <a:pPr latinLnBrk="1">
              <a:lnSpc>
                <a:spcPct val="150000"/>
              </a:lnSpc>
              <a:buFontTx/>
              <a:buChar char="-"/>
            </a:pPr>
            <a:endParaRPr lang="en-US" altLang="ko-KR" sz="1800" dirty="0" smtClean="0"/>
          </a:p>
          <a:p>
            <a:pPr latinLnBrk="1">
              <a:lnSpc>
                <a:spcPct val="150000"/>
              </a:lnSpc>
              <a:buFontTx/>
              <a:buChar char="-"/>
            </a:pPr>
            <a:endParaRPr lang="en-US" altLang="ko-KR" sz="1800" dirty="0" smtClean="0"/>
          </a:p>
          <a:p>
            <a:pPr latinLnBrk="1">
              <a:lnSpc>
                <a:spcPct val="150000"/>
              </a:lnSpc>
              <a:buFontTx/>
              <a:buChar char="-"/>
            </a:pPr>
            <a:endParaRPr lang="ko-KR" altLang="en-US" sz="1800" dirty="0"/>
          </a:p>
          <a:p>
            <a:pPr latinLnBrk="1">
              <a:lnSpc>
                <a:spcPct val="130000"/>
              </a:lnSpc>
              <a:buFont typeface="Wingdings" pitchFamily="2" charset="2"/>
              <a:buChar char="u"/>
            </a:pPr>
            <a:endParaRPr lang="en-US" altLang="ko-KR" sz="1800" dirty="0" smtClean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496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3. </a:t>
            </a:r>
            <a:r>
              <a:rPr lang="ko-KR" altLang="en-US" dirty="0" smtClean="0">
                <a:latin typeface="HY견고딕" panose="02030600000101010101" pitchFamily="18" charset="-127"/>
              </a:rPr>
              <a:t>개선 방안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근무체계 개선 지원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0" latinLnBrk="1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1800" dirty="0" smtClean="0"/>
              <a:t>공동주택 </a:t>
            </a:r>
            <a:r>
              <a:rPr lang="ko-KR" altLang="en-US" sz="1800" dirty="0"/>
              <a:t>경비원 고용 문제와 관련해서 공동주택관리법 개정으로 인해 </a:t>
            </a:r>
            <a:r>
              <a:rPr lang="ko-KR" altLang="en-US" sz="1800" dirty="0" err="1"/>
              <a:t>경비업법</a:t>
            </a:r>
            <a:r>
              <a:rPr lang="ko-KR" altLang="en-US" sz="1800" dirty="0"/>
              <a:t> 위반 논란은 해소되었지만 여전히 감시단속적 근로 규정의 적용 문제가 남아 있고</a:t>
            </a:r>
            <a:r>
              <a:rPr lang="en-US" altLang="ko-KR" sz="1800" dirty="0"/>
              <a:t>, </a:t>
            </a:r>
            <a:r>
              <a:rPr lang="ko-KR" altLang="en-US" sz="1800" dirty="0"/>
              <a:t>이로 인한 고용불안이 잠재해 있음</a:t>
            </a:r>
            <a:r>
              <a:rPr lang="en-US" altLang="ko-KR" sz="1800" dirty="0" smtClean="0"/>
              <a:t>.</a:t>
            </a:r>
          </a:p>
          <a:p>
            <a:pPr latinLnBrk="1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1800" dirty="0"/>
              <a:t>따라서 관리비 상승요인을 억제하고</a:t>
            </a:r>
            <a:r>
              <a:rPr lang="en-US" altLang="ko-KR" sz="1800" dirty="0"/>
              <a:t>, </a:t>
            </a:r>
            <a:r>
              <a:rPr lang="ko-KR" altLang="en-US" sz="1800" dirty="0"/>
              <a:t>고용불안을 해소하기 위해 노동시간 단축 등 근무방식을 변경하는 것이 필요함</a:t>
            </a:r>
            <a:r>
              <a:rPr lang="en-US" altLang="ko-KR" sz="1800" dirty="0"/>
              <a:t>. </a:t>
            </a:r>
            <a:r>
              <a:rPr lang="ko-KR" altLang="en-US" sz="1800" dirty="0"/>
              <a:t>야간노동시간을 최소화하고</a:t>
            </a:r>
            <a:r>
              <a:rPr lang="en-US" altLang="ko-KR" sz="1800" dirty="0"/>
              <a:t>, </a:t>
            </a:r>
            <a:r>
              <a:rPr lang="ko-KR" altLang="en-US" sz="1800" dirty="0"/>
              <a:t>주간 중심으로 근무하게 함으로써 고용과 임금수준을 현재대로 유지할 수 있는 근무체계를 도입해야 함</a:t>
            </a:r>
            <a:r>
              <a:rPr lang="en-US" altLang="ko-KR" sz="1800" dirty="0"/>
              <a:t>. </a:t>
            </a:r>
            <a:endParaRPr lang="ko-KR" altLang="en-US" sz="1800" dirty="0"/>
          </a:p>
          <a:p>
            <a:pPr lvl="0" latinLnBrk="1">
              <a:buFont typeface="Wingdings" pitchFamily="2" charset="2"/>
              <a:buChar char="u"/>
            </a:pPr>
            <a:endParaRPr lang="ko-KR" altLang="en-US" sz="1600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0897" name="_x360037760" descr="EMB000002a0b6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8" y="3911547"/>
            <a:ext cx="5814852" cy="2870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45545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Y견고딕" panose="02030600000101010101" pitchFamily="18" charset="-127"/>
              </a:rPr>
              <a:t>3. </a:t>
            </a:r>
            <a:r>
              <a:rPr lang="ko-KR" altLang="en-US" dirty="0">
                <a:latin typeface="HY견고딕" panose="02030600000101010101" pitchFamily="18" charset="-127"/>
              </a:rPr>
              <a:t>개선 </a:t>
            </a:r>
            <a:r>
              <a:rPr lang="ko-KR" altLang="en-US" dirty="0" smtClean="0">
                <a:latin typeface="HY견고딕" panose="02030600000101010101" pitchFamily="18" charset="-127"/>
              </a:rPr>
              <a:t>방안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교대제 개편 모델</a:t>
            </a:r>
            <a:r>
              <a:rPr kumimoji="0" lang="en-US" altLang="ko-KR" sz="1600" b="1" dirty="0" smtClean="0">
                <a:solidFill>
                  <a:srgbClr val="FFFFFF"/>
                </a:solidFill>
              </a:rPr>
              <a:t>(</a:t>
            </a:r>
            <a:r>
              <a:rPr kumimoji="0" lang="ko-KR" altLang="en-US" sz="1600" b="1" dirty="0" smtClean="0">
                <a:solidFill>
                  <a:srgbClr val="FFFFFF"/>
                </a:solidFill>
              </a:rPr>
              <a:t>안</a:t>
            </a:r>
            <a:r>
              <a:rPr kumimoji="0" lang="en-US" altLang="ko-KR" sz="1600" b="1" dirty="0" smtClean="0">
                <a:solidFill>
                  <a:srgbClr val="FFFFFF"/>
                </a:solidFill>
              </a:rPr>
              <a:t>)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1">
              <a:lnSpc>
                <a:spcPct val="130000"/>
              </a:lnSpc>
              <a:buFont typeface="Wingdings" pitchFamily="2" charset="2"/>
              <a:buChar char="u"/>
            </a:pPr>
            <a:r>
              <a:rPr lang="ko-KR" altLang="en-US" sz="1800" dirty="0" smtClean="0"/>
              <a:t>교대제 </a:t>
            </a:r>
            <a:r>
              <a:rPr lang="ko-KR" altLang="en-US" sz="1800" dirty="0"/>
              <a:t>개편의 기본 방향</a:t>
            </a:r>
          </a:p>
          <a:p>
            <a:pPr lvl="0" latinLnBrk="1">
              <a:lnSpc>
                <a:spcPct val="130000"/>
              </a:lnSpc>
              <a:buFontTx/>
              <a:buChar char="-"/>
            </a:pPr>
            <a:r>
              <a:rPr lang="ko-KR" altLang="en-US" sz="1600" dirty="0" err="1" smtClean="0"/>
              <a:t>감단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승인 효력</a:t>
            </a:r>
            <a:r>
              <a:rPr lang="en-US" altLang="ko-KR" sz="1600" dirty="0"/>
              <a:t>, </a:t>
            </a:r>
            <a:r>
              <a:rPr lang="ko-KR" altLang="en-US" sz="1600" dirty="0"/>
              <a:t>휴게시간 등에 대한 법적 분쟁 소지를 </a:t>
            </a:r>
            <a:r>
              <a:rPr lang="ko-KR" altLang="en-US" sz="1600" dirty="0" smtClean="0"/>
              <a:t>해소</a:t>
            </a:r>
            <a:endParaRPr lang="en-US" altLang="ko-KR" sz="1600" dirty="0"/>
          </a:p>
          <a:p>
            <a:pPr lvl="0" latinLnBrk="1">
              <a:lnSpc>
                <a:spcPct val="130000"/>
              </a:lnSpc>
              <a:buFontTx/>
              <a:buChar char="-"/>
            </a:pPr>
            <a:r>
              <a:rPr lang="ko-KR" altLang="en-US" sz="1600" dirty="0" smtClean="0"/>
              <a:t>현재의 </a:t>
            </a:r>
            <a:r>
              <a:rPr lang="ko-KR" altLang="en-US" sz="1600" dirty="0"/>
              <a:t>고용을 </a:t>
            </a:r>
            <a:r>
              <a:rPr lang="ko-KR" altLang="en-US" sz="1600" dirty="0" smtClean="0"/>
              <a:t>유지</a:t>
            </a:r>
            <a:endParaRPr lang="en-US" altLang="ko-KR" sz="1600" dirty="0" smtClean="0"/>
          </a:p>
          <a:p>
            <a:pPr lvl="0" latinLnBrk="1">
              <a:lnSpc>
                <a:spcPct val="130000"/>
              </a:lnSpc>
              <a:buFontTx/>
              <a:buChar char="-"/>
            </a:pPr>
            <a:r>
              <a:rPr lang="ko-KR" altLang="en-US" sz="1600" dirty="0" smtClean="0"/>
              <a:t>임금 </a:t>
            </a:r>
            <a:r>
              <a:rPr lang="ko-KR" altLang="en-US" sz="1600" dirty="0"/>
              <a:t>수준을 유지함으로써 관리비 인상 요인 억제</a:t>
            </a:r>
          </a:p>
          <a:p>
            <a:pPr marL="0" indent="0" latinLnBrk="1">
              <a:lnSpc>
                <a:spcPct val="130000"/>
              </a:lnSpc>
            </a:pPr>
            <a:endParaRPr lang="en-US" altLang="ko-KR" sz="1000" dirty="0" smtClean="0"/>
          </a:p>
          <a:p>
            <a:pPr marL="342900" indent="-342900" latinLnBrk="1">
              <a:lnSpc>
                <a:spcPct val="130000"/>
              </a:lnSpc>
              <a:buAutoNum type="arabicParenR"/>
            </a:pPr>
            <a:r>
              <a:rPr lang="en-US" altLang="ko-KR" sz="1800" b="1" dirty="0" smtClean="0"/>
              <a:t>24</a:t>
            </a:r>
            <a:r>
              <a:rPr lang="ko-KR" altLang="en-US" sz="1800" b="1" dirty="0"/>
              <a:t>시간 격일근무 중 </a:t>
            </a:r>
            <a:r>
              <a:rPr lang="ko-KR" altLang="en-US" sz="1800" b="1" dirty="0" err="1"/>
              <a:t>격번</a:t>
            </a:r>
            <a:r>
              <a:rPr lang="ko-KR" altLang="en-US" sz="1800" b="1" dirty="0"/>
              <a:t> </a:t>
            </a:r>
            <a:r>
              <a:rPr lang="ko-KR" altLang="en-US" sz="1800" b="1" dirty="0" err="1"/>
              <a:t>퇴근제</a:t>
            </a:r>
            <a:r>
              <a:rPr lang="ko-KR" altLang="en-US" sz="1800" b="1" dirty="0"/>
              <a:t> </a:t>
            </a:r>
            <a:endParaRPr lang="en-US" altLang="ko-KR" sz="1800" b="1" dirty="0" smtClean="0"/>
          </a:p>
          <a:p>
            <a:pPr latinLnBrk="1">
              <a:lnSpc>
                <a:spcPct val="130000"/>
              </a:lnSpc>
              <a:buFontTx/>
              <a:buChar char="-"/>
            </a:pPr>
            <a:r>
              <a:rPr lang="en-US" altLang="ko-KR" sz="1600" dirty="0" smtClean="0"/>
              <a:t>2</a:t>
            </a:r>
            <a:r>
              <a:rPr lang="ko-KR" altLang="en-US" sz="1600" dirty="0" smtClean="0"/>
              <a:t>근무일 당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일은 밤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시에 퇴근</a:t>
            </a:r>
            <a:endParaRPr lang="en-US" altLang="ko-KR" sz="1600" dirty="0" smtClean="0"/>
          </a:p>
          <a:p>
            <a:pPr latinLnBrk="1">
              <a:lnSpc>
                <a:spcPct val="130000"/>
              </a:lnSpc>
              <a:buFontTx/>
              <a:buChar char="-"/>
            </a:pPr>
            <a:r>
              <a:rPr lang="ko-KR" altLang="en-US" sz="1600" dirty="0" smtClean="0"/>
              <a:t>야간 근무 축소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/ </a:t>
            </a:r>
            <a:r>
              <a:rPr lang="ko-KR" altLang="en-US" sz="1600" dirty="0" smtClean="0"/>
              <a:t>법적 분쟁 소지 남음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pPr marL="342900" indent="-342900" latinLnBrk="1">
              <a:lnSpc>
                <a:spcPct val="130000"/>
              </a:lnSpc>
              <a:buAutoNum type="arabicParenR"/>
            </a:pPr>
            <a:endParaRPr lang="ko-KR" altLang="en-US" sz="1000" b="1" dirty="0"/>
          </a:p>
          <a:p>
            <a:pPr marL="0" indent="0" latinLnBrk="1">
              <a:lnSpc>
                <a:spcPct val="130000"/>
              </a:lnSpc>
            </a:pPr>
            <a:r>
              <a:rPr lang="en-US" altLang="ko-KR" sz="1800" b="1" dirty="0"/>
              <a:t>2) </a:t>
            </a:r>
            <a:r>
              <a:rPr lang="ko-KR" altLang="en-US" sz="1800" b="1" dirty="0"/>
              <a:t>경비원과 </a:t>
            </a:r>
            <a:r>
              <a:rPr lang="ko-KR" altLang="en-US" sz="1800" b="1" dirty="0" smtClean="0"/>
              <a:t>관리원을 </a:t>
            </a:r>
            <a:r>
              <a:rPr lang="ko-KR" altLang="en-US" sz="1800" b="1" dirty="0"/>
              <a:t>이원화 </a:t>
            </a:r>
          </a:p>
          <a:p>
            <a:pPr latinLnBrk="1">
              <a:lnSpc>
                <a:spcPct val="130000"/>
              </a:lnSpc>
              <a:buFontTx/>
              <a:buChar char="-"/>
            </a:pPr>
            <a:r>
              <a:rPr lang="ko-KR" altLang="en-US" sz="1600" dirty="0" smtClean="0"/>
              <a:t>경비원은 기존 방식대로 근무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관리원은 주간만 근무</a:t>
            </a:r>
            <a:endParaRPr lang="en-US" altLang="ko-KR" sz="1600" dirty="0" smtClean="0"/>
          </a:p>
          <a:p>
            <a:pPr latinLnBrk="1">
              <a:lnSpc>
                <a:spcPct val="130000"/>
              </a:lnSpc>
              <a:buFontTx/>
              <a:buChar char="-"/>
            </a:pPr>
            <a:r>
              <a:rPr lang="ko-KR" altLang="en-US" sz="1600" dirty="0" smtClean="0"/>
              <a:t>고용 유지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비용 인상 억제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법적 시비 해소 </a:t>
            </a:r>
            <a:r>
              <a:rPr lang="en-US" altLang="ko-KR" sz="1600" dirty="0" smtClean="0"/>
              <a:t>/ </a:t>
            </a:r>
            <a:r>
              <a:rPr lang="ko-KR" altLang="en-US" sz="1600" dirty="0" smtClean="0"/>
              <a:t>경비원과 관리원 간의 업무 구분 문제</a:t>
            </a:r>
            <a:endParaRPr lang="en-US" altLang="ko-KR" sz="1600" dirty="0" smtClean="0"/>
          </a:p>
          <a:p>
            <a:pPr latinLnBrk="1">
              <a:lnSpc>
                <a:spcPct val="130000"/>
              </a:lnSpc>
              <a:buFontTx/>
              <a:buChar char="-"/>
            </a:pPr>
            <a:endParaRPr lang="en-US" altLang="ko-KR" sz="1000" dirty="0"/>
          </a:p>
          <a:p>
            <a:pPr marL="0" indent="0" latinLnBrk="1">
              <a:lnSpc>
                <a:spcPct val="130000"/>
              </a:lnSpc>
            </a:pPr>
            <a:r>
              <a:rPr lang="en-US" altLang="ko-KR" sz="1800" b="1" dirty="0"/>
              <a:t>3) </a:t>
            </a:r>
            <a:r>
              <a:rPr lang="ko-KR" altLang="en-US" sz="1800" b="1" dirty="0"/>
              <a:t>전원 관리원으로 전환 </a:t>
            </a:r>
            <a:endParaRPr lang="en-US" altLang="ko-KR" sz="1800" b="1" dirty="0" smtClean="0"/>
          </a:p>
          <a:p>
            <a:pPr latinLnBrk="1">
              <a:lnSpc>
                <a:spcPct val="130000"/>
              </a:lnSpc>
              <a:buFontTx/>
              <a:buChar char="-"/>
            </a:pPr>
            <a:r>
              <a:rPr lang="ko-KR" altLang="en-US" sz="1600" dirty="0" smtClean="0"/>
              <a:t>관리원은 주간 연속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교대제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오전조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오후조</a:t>
            </a:r>
            <a:r>
              <a:rPr lang="en-US" altLang="ko-KR" sz="1600" dirty="0" smtClean="0"/>
              <a:t>). </a:t>
            </a:r>
            <a:r>
              <a:rPr lang="ko-KR" altLang="en-US" sz="1600" dirty="0" smtClean="0"/>
              <a:t>주말과 야간은 최소인원 당직근무</a:t>
            </a:r>
            <a:endParaRPr lang="en-US" altLang="ko-KR" sz="1600" dirty="0" smtClean="0"/>
          </a:p>
          <a:p>
            <a:pPr latinLnBrk="1">
              <a:lnSpc>
                <a:spcPct val="130000"/>
              </a:lnSpc>
              <a:buFontTx/>
              <a:buChar char="-"/>
            </a:pPr>
            <a:r>
              <a:rPr lang="ko-KR" altLang="en-US" sz="1600" dirty="0" smtClean="0"/>
              <a:t>관리원으로 통일함으로써 업무 혼선 해소 </a:t>
            </a:r>
            <a:r>
              <a:rPr lang="en-US" altLang="ko-KR" sz="1600" dirty="0" smtClean="0"/>
              <a:t>/ </a:t>
            </a:r>
            <a:r>
              <a:rPr lang="ko-KR" altLang="en-US" sz="1600" dirty="0" smtClean="0"/>
              <a:t>야간인원 최소화로 주민 불편 가능성</a:t>
            </a:r>
            <a:endParaRPr lang="ko-KR" altLang="en-US" sz="1600" dirty="0"/>
          </a:p>
          <a:p>
            <a:pPr latinLnBrk="1">
              <a:lnSpc>
                <a:spcPct val="130000"/>
              </a:lnSpc>
              <a:buFontTx/>
              <a:buChar char="-"/>
            </a:pPr>
            <a:endParaRPr lang="en-US" altLang="ko-KR" sz="1600" dirty="0"/>
          </a:p>
          <a:p>
            <a:pPr marL="0" indent="0" latinLnBrk="1">
              <a:lnSpc>
                <a:spcPct val="130000"/>
              </a:lnSpc>
            </a:pPr>
            <a:endParaRPr lang="en-US" altLang="ko-KR" sz="1800" dirty="0" smtClean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2208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Y견고딕" panose="02030600000101010101" pitchFamily="18" charset="-127"/>
              </a:rPr>
              <a:t>3. </a:t>
            </a:r>
            <a:r>
              <a:rPr lang="ko-KR" altLang="en-US" dirty="0">
                <a:latin typeface="HY견고딕" panose="02030600000101010101" pitchFamily="18" charset="-127"/>
              </a:rPr>
              <a:t>개선 방안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입법 사항 </a:t>
            </a:r>
            <a:r>
              <a:rPr kumimoji="0" lang="en-US" altLang="ko-KR" sz="1600" b="1" dirty="0" smtClean="0">
                <a:solidFill>
                  <a:srgbClr val="FFFFFF"/>
                </a:solidFill>
              </a:rPr>
              <a:t>: </a:t>
            </a:r>
            <a:r>
              <a:rPr kumimoji="0" lang="ko-KR" altLang="en-US" sz="1600" b="1" dirty="0" smtClean="0">
                <a:solidFill>
                  <a:srgbClr val="FFFFFF"/>
                </a:solidFill>
              </a:rPr>
              <a:t>용역업체 </a:t>
            </a:r>
            <a:r>
              <a:rPr kumimoji="0" lang="ko-KR" altLang="en-US" sz="1600" b="1" dirty="0" err="1" smtClean="0">
                <a:solidFill>
                  <a:srgbClr val="FFFFFF"/>
                </a:solidFill>
              </a:rPr>
              <a:t>변경시</a:t>
            </a:r>
            <a:r>
              <a:rPr kumimoji="0" lang="ko-KR" altLang="en-US" sz="1600" b="1" dirty="0" smtClean="0">
                <a:solidFill>
                  <a:srgbClr val="FFFFFF"/>
                </a:solidFill>
              </a:rPr>
              <a:t> 고용승계 법제화 필요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1">
              <a:lnSpc>
                <a:spcPct val="130000"/>
              </a:lnSpc>
              <a:buFont typeface="Wingdings" pitchFamily="2" charset="2"/>
              <a:buChar char="u"/>
            </a:pPr>
            <a:r>
              <a:rPr lang="ko-KR" altLang="en-US" sz="1800" dirty="0" smtClean="0"/>
              <a:t>사업양도 시 포괄적 승계의무가 있으나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용역업체 변경은 사업양도로 보지 않음</a:t>
            </a:r>
            <a:r>
              <a:rPr lang="en-US" altLang="ko-KR" sz="1800" dirty="0" smtClean="0"/>
              <a:t>.</a:t>
            </a:r>
          </a:p>
          <a:p>
            <a:pPr lvl="0" latinLnBrk="1">
              <a:lnSpc>
                <a:spcPct val="130000"/>
              </a:lnSpc>
              <a:buFontTx/>
              <a:buChar char="-"/>
            </a:pPr>
            <a:r>
              <a:rPr lang="ko-KR" altLang="en-US" sz="1800" dirty="0" smtClean="0"/>
              <a:t>판례 </a:t>
            </a:r>
            <a:r>
              <a:rPr lang="en-US" altLang="ko-KR" sz="1800" dirty="0" smtClean="0"/>
              <a:t>: </a:t>
            </a:r>
            <a:r>
              <a:rPr lang="ko-KR" altLang="en-US" sz="1800" dirty="0"/>
              <a:t>사업 양도의 경우에 양도인과 양수인 간의 포괄적인 </a:t>
            </a:r>
            <a:r>
              <a:rPr lang="ko-KR" altLang="en-US" sz="1800" dirty="0" smtClean="0"/>
              <a:t>권리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의무의 </a:t>
            </a:r>
            <a:r>
              <a:rPr lang="ko-KR" altLang="en-US" sz="1800" dirty="0"/>
              <a:t>승계를 </a:t>
            </a:r>
            <a:r>
              <a:rPr lang="ko-KR" altLang="en-US" sz="1800" dirty="0" smtClean="0"/>
              <a:t>인정</a:t>
            </a:r>
            <a:r>
              <a:rPr lang="en-US" altLang="ko-KR" sz="1800" dirty="0" smtClean="0"/>
              <a:t>.</a:t>
            </a:r>
          </a:p>
          <a:p>
            <a:pPr marL="0" indent="0" latinLnBrk="1">
              <a:lnSpc>
                <a:spcPct val="130000"/>
              </a:lnSpc>
            </a:pPr>
            <a:r>
              <a:rPr lang="en-US" altLang="ko-KR" sz="1800" dirty="0" smtClean="0"/>
              <a:t>            </a:t>
            </a:r>
            <a:r>
              <a:rPr lang="ko-KR" altLang="en-US" sz="1800" dirty="0"/>
              <a:t>용역회사 변경은 사업 양도로 볼 수 없다는 입장임</a:t>
            </a:r>
            <a:r>
              <a:rPr lang="en-US" altLang="ko-KR" sz="1800" dirty="0" smtClean="0"/>
              <a:t>.</a:t>
            </a:r>
          </a:p>
          <a:p>
            <a:pPr latinLnBrk="1">
              <a:lnSpc>
                <a:spcPct val="130000"/>
              </a:lnSpc>
              <a:buFontTx/>
              <a:buChar char="-"/>
            </a:pPr>
            <a:r>
              <a:rPr lang="ko-KR" altLang="en-US" sz="1800" dirty="0" smtClean="0"/>
              <a:t>고용노동부는 ‘</a:t>
            </a:r>
            <a:r>
              <a:rPr lang="ko-KR" altLang="en-US" sz="1800" dirty="0"/>
              <a:t>사내하도급 근로자 고용안정 및 근로조건 보호 가이드라인’을 개정하여 도급사업주가 </a:t>
            </a:r>
            <a:r>
              <a:rPr lang="en-US" altLang="ko-KR" sz="1800" dirty="0" smtClean="0"/>
              <a:t>“</a:t>
            </a:r>
            <a:r>
              <a:rPr lang="ko-KR" altLang="en-US" sz="1800" dirty="0" smtClean="0"/>
              <a:t>고용승계 </a:t>
            </a:r>
            <a:r>
              <a:rPr lang="ko-KR" altLang="en-US" sz="1800" dirty="0"/>
              <a:t>등의 방법으로 사내하도급근로자의 고용 및 근로조건을 유지하도록 노력할 </a:t>
            </a:r>
            <a:r>
              <a:rPr lang="ko-KR" altLang="en-US" sz="1800" dirty="0" smtClean="0"/>
              <a:t>것</a:t>
            </a:r>
            <a:r>
              <a:rPr lang="en-US" altLang="ko-KR" sz="1800" dirty="0" smtClean="0"/>
              <a:t>”</a:t>
            </a:r>
            <a:r>
              <a:rPr lang="ko-KR" altLang="en-US" sz="1800" dirty="0" smtClean="0"/>
              <a:t>을 권고하고 있으나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실효성은 미지수</a:t>
            </a:r>
            <a:r>
              <a:rPr lang="en-US" altLang="ko-KR" sz="1800" dirty="0" smtClean="0"/>
              <a:t>.</a:t>
            </a:r>
          </a:p>
          <a:p>
            <a:pPr marL="0" lvl="0" indent="0" latinLnBrk="1">
              <a:lnSpc>
                <a:spcPct val="130000"/>
              </a:lnSpc>
            </a:pPr>
            <a:endParaRPr lang="en-US" altLang="ko-KR" sz="1800" dirty="0" smtClean="0"/>
          </a:p>
          <a:p>
            <a:pPr lvl="0" latinLnBrk="1">
              <a:lnSpc>
                <a:spcPct val="130000"/>
              </a:lnSpc>
              <a:buFont typeface="Wingdings" pitchFamily="2" charset="2"/>
              <a:buChar char="u"/>
            </a:pPr>
            <a:r>
              <a:rPr lang="ko-KR" altLang="en-US" sz="1800" dirty="0" smtClean="0"/>
              <a:t>영국 사례</a:t>
            </a:r>
            <a:endParaRPr lang="ko-KR" altLang="en-US" sz="1800" dirty="0"/>
          </a:p>
          <a:p>
            <a:pPr latinLnBrk="1">
              <a:lnSpc>
                <a:spcPct val="130000"/>
              </a:lnSpc>
              <a:buFontTx/>
              <a:buChar char="-"/>
            </a:pPr>
            <a:r>
              <a:rPr lang="en-US" altLang="ko-KR" sz="1800" dirty="0" smtClean="0"/>
              <a:t>1981</a:t>
            </a:r>
            <a:r>
              <a:rPr lang="ko-KR" altLang="en-US" sz="1800" dirty="0"/>
              <a:t>년 사업이전</a:t>
            </a:r>
            <a:r>
              <a:rPr lang="en-US" altLang="ko-KR" sz="1800" dirty="0"/>
              <a:t>(</a:t>
            </a:r>
            <a:r>
              <a:rPr lang="ko-KR" altLang="en-US" sz="1800" dirty="0"/>
              <a:t>고용보호</a:t>
            </a:r>
            <a:r>
              <a:rPr lang="en-US" altLang="ko-KR" sz="1800" dirty="0"/>
              <a:t>)</a:t>
            </a:r>
            <a:r>
              <a:rPr lang="ko-KR" altLang="en-US" sz="1800" dirty="0"/>
              <a:t>명령을 </a:t>
            </a:r>
            <a:r>
              <a:rPr lang="ko-KR" altLang="en-US" sz="1800" dirty="0" smtClean="0"/>
              <a:t>마련</a:t>
            </a:r>
            <a:r>
              <a:rPr lang="en-US" altLang="ko-KR" sz="1800" dirty="0" smtClean="0"/>
              <a:t>, </a:t>
            </a:r>
            <a:r>
              <a:rPr lang="en-US" altLang="ko-KR" sz="1800" dirty="0"/>
              <a:t>2006</a:t>
            </a:r>
            <a:r>
              <a:rPr lang="ko-KR" altLang="en-US" sz="1800" dirty="0"/>
              <a:t>년 개정을 통해 </a:t>
            </a:r>
            <a:r>
              <a:rPr lang="ko-KR" altLang="en-US" sz="1800" dirty="0" err="1"/>
              <a:t>아웃소싱의</a:t>
            </a:r>
            <a:r>
              <a:rPr lang="ko-KR" altLang="en-US" sz="1800" dirty="0"/>
              <a:t> 여러 가지 형태를 모두 ‘사업이전’으로 포섭하여 ‘용역 제공자 변경’이라는 개념으로 입법화하였음</a:t>
            </a:r>
            <a:r>
              <a:rPr lang="en-US" altLang="ko-KR" sz="1800" dirty="0"/>
              <a:t>. </a:t>
            </a:r>
            <a:endParaRPr lang="en-US" altLang="ko-KR" sz="1800" dirty="0" smtClean="0"/>
          </a:p>
          <a:p>
            <a:pPr latinLnBrk="1">
              <a:lnSpc>
                <a:spcPct val="130000"/>
              </a:lnSpc>
              <a:buFontTx/>
              <a:buChar char="-"/>
            </a:pPr>
            <a:endParaRPr lang="en-US" altLang="ko-KR" sz="1800" dirty="0"/>
          </a:p>
          <a:p>
            <a:pPr latinLnBrk="1">
              <a:lnSpc>
                <a:spcPct val="130000"/>
              </a:lnSpc>
              <a:buFont typeface="Wingdings" pitchFamily="2" charset="2"/>
              <a:buChar char="u"/>
            </a:pPr>
            <a:r>
              <a:rPr lang="ko-KR" altLang="en-US" sz="1800" dirty="0" smtClean="0"/>
              <a:t>입법 노력</a:t>
            </a:r>
            <a:endParaRPr lang="en-US" altLang="ko-KR" sz="1800" dirty="0" smtClean="0"/>
          </a:p>
          <a:p>
            <a:pPr latinLnBrk="1">
              <a:lnSpc>
                <a:spcPct val="130000"/>
              </a:lnSpc>
              <a:buFontTx/>
              <a:buChar char="-"/>
            </a:pPr>
            <a:r>
              <a:rPr lang="ko-KR" altLang="en-US" sz="1800" dirty="0" smtClean="0"/>
              <a:t>송옥주 국회 </a:t>
            </a:r>
            <a:r>
              <a:rPr lang="ko-KR" altLang="en-US" sz="1800" dirty="0" err="1" smtClean="0"/>
              <a:t>환노위원장과</a:t>
            </a:r>
            <a:r>
              <a:rPr lang="ko-KR" altLang="en-US" sz="1800" dirty="0" smtClean="0"/>
              <a:t> 한국노총 제조연대 간 </a:t>
            </a:r>
            <a:r>
              <a:rPr lang="en-US" altLang="ko-KR" sz="1800" dirty="0" smtClean="0"/>
              <a:t>‘</a:t>
            </a:r>
            <a:r>
              <a:rPr lang="ko-KR" altLang="en-US" sz="1800" dirty="0" smtClean="0"/>
              <a:t>기업변동 시 고용승계</a:t>
            </a:r>
            <a:r>
              <a:rPr lang="en-US" altLang="ko-KR" sz="1800" dirty="0" smtClean="0"/>
              <a:t>’ </a:t>
            </a:r>
            <a:r>
              <a:rPr lang="ko-KR" altLang="en-US" sz="1800" dirty="0" smtClean="0"/>
              <a:t>법률 제정 협약 체결</a:t>
            </a:r>
            <a:r>
              <a:rPr lang="en-US" altLang="ko-KR" sz="1800" dirty="0" smtClean="0"/>
              <a:t>(2020. 12.) : </a:t>
            </a:r>
            <a:r>
              <a:rPr lang="ko-KR" altLang="en-US" sz="1800" dirty="0" smtClean="0"/>
              <a:t>하청업체 변경 시 노동관계 승계 입법화</a:t>
            </a:r>
            <a:endParaRPr lang="ko-KR" altLang="en-US" sz="1800" dirty="0"/>
          </a:p>
          <a:p>
            <a:pPr marL="0" indent="0" latinLnBrk="1">
              <a:lnSpc>
                <a:spcPct val="130000"/>
              </a:lnSpc>
            </a:pPr>
            <a:endParaRPr lang="ko-KR" altLang="en-US" sz="1800" dirty="0"/>
          </a:p>
          <a:p>
            <a:pPr marL="0" indent="0" latinLnBrk="1">
              <a:lnSpc>
                <a:spcPct val="130000"/>
              </a:lnSpc>
            </a:pPr>
            <a:endParaRPr lang="en-US" altLang="ko-KR" sz="1800" dirty="0" smtClean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55022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Y견고딕" panose="02030600000101010101" pitchFamily="18" charset="-127"/>
              </a:rPr>
              <a:t>1</a:t>
            </a:r>
            <a:r>
              <a:rPr lang="en-US" altLang="ko-KR" dirty="0" smtClean="0">
                <a:latin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</a:rPr>
              <a:t>쟁점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다단계 고용구조</a:t>
            </a:r>
            <a:r>
              <a:rPr kumimoji="0" lang="en-US" altLang="ko-KR" sz="1600" b="1" dirty="0" smtClean="0">
                <a:solidFill>
                  <a:srgbClr val="FFFFFF"/>
                </a:solidFill>
              </a:rPr>
              <a:t>, </a:t>
            </a:r>
            <a:r>
              <a:rPr kumimoji="0" lang="ko-KR" altLang="en-US" sz="1600" b="1" dirty="0">
                <a:solidFill>
                  <a:srgbClr val="FFFFFF"/>
                </a:solidFill>
              </a:rPr>
              <a:t>단기 계약으로 인한 </a:t>
            </a:r>
            <a:r>
              <a:rPr kumimoji="0" lang="ko-KR" altLang="en-US" sz="1600" b="1" dirty="0" smtClean="0">
                <a:solidFill>
                  <a:srgbClr val="FFFFFF"/>
                </a:solidFill>
              </a:rPr>
              <a:t>고용불안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00538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1">
              <a:lnSpc>
                <a:spcPct val="150000"/>
              </a:lnSpc>
            </a:pPr>
            <a:r>
              <a:rPr lang="en-US" altLang="ko-KR" sz="1600" b="1" dirty="0" smtClean="0"/>
              <a:t>◎ </a:t>
            </a:r>
            <a:r>
              <a:rPr lang="ko-KR" altLang="en-US" sz="1600" b="1" dirty="0"/>
              <a:t>위탁관리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경비용역으로 인한 다단계 고용구조</a:t>
            </a:r>
            <a:endParaRPr lang="en-US" altLang="ko-KR" sz="1600" b="1" dirty="0"/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아파트 경비원과 미화원은 대표적인 간접고용 노동자임</a:t>
            </a:r>
            <a:r>
              <a:rPr lang="en-US" altLang="ko-KR" sz="1600" dirty="0"/>
              <a:t>.</a:t>
            </a:r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600" dirty="0" smtClean="0"/>
              <a:t>입대의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위탁관리회사</a:t>
            </a:r>
            <a:r>
              <a:rPr lang="en-US" altLang="ko-KR" sz="1600" dirty="0"/>
              <a:t>, </a:t>
            </a:r>
            <a:r>
              <a:rPr lang="ko-KR" altLang="en-US" sz="1600" dirty="0"/>
              <a:t>경비용역회사 등 다단계 고용구조를 갖는 경우가 대부분임</a:t>
            </a:r>
            <a:r>
              <a:rPr lang="en-US" altLang="ko-KR" sz="1600" dirty="0" smtClean="0"/>
              <a:t>.</a:t>
            </a:r>
          </a:p>
          <a:p>
            <a:pPr latinLnBrk="1">
              <a:lnSpc>
                <a:spcPct val="150000"/>
              </a:lnSpc>
            </a:pPr>
            <a:r>
              <a:rPr lang="ko-KR" altLang="en-US" sz="1600" dirty="0"/>
              <a:t>○ 단기계약의 확산으로 고용불안 가중</a:t>
            </a:r>
          </a:p>
          <a:p>
            <a:pPr lvl="0" latinLnBrk="1">
              <a:lnSpc>
                <a:spcPct val="150000"/>
              </a:lnSpc>
              <a:buFontTx/>
              <a:buChar char="-"/>
            </a:pPr>
            <a:r>
              <a:rPr lang="ko-KR" altLang="en-US" sz="1600" dirty="0" smtClean="0"/>
              <a:t>여러 </a:t>
            </a:r>
            <a:r>
              <a:rPr lang="ko-KR" altLang="en-US" sz="1600" dirty="0"/>
              <a:t>지역에서 조사한 결과를 볼 때 경비노동자의 근로계약기간이 점차 짧아지고 있음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경비노동자의 경우 최근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3</a:t>
            </a:r>
            <a:r>
              <a:rPr lang="ko-KR" altLang="en-US" sz="1600" dirty="0"/>
              <a:t>개월 근로계약 비중이 점차 높아지고 있음</a:t>
            </a:r>
            <a:r>
              <a:rPr lang="en-US" altLang="ko-KR" sz="1600" dirty="0"/>
              <a:t>. </a:t>
            </a:r>
            <a:endParaRPr lang="ko-KR" altLang="en-US" sz="1600" dirty="0"/>
          </a:p>
          <a:p>
            <a:pPr latinLnBrk="1">
              <a:lnSpc>
                <a:spcPct val="150000"/>
              </a:lnSpc>
              <a:buFontTx/>
              <a:buChar char="-"/>
            </a:pPr>
            <a:endParaRPr lang="ko-KR" altLang="en-US" sz="1600" dirty="0"/>
          </a:p>
          <a:p>
            <a:pPr latinLnBrk="1">
              <a:lnSpc>
                <a:spcPct val="150000"/>
              </a:lnSpc>
            </a:pPr>
            <a:endParaRPr lang="ko-KR" altLang="en-US" sz="16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203890128" descr="EMB000036ac35f0"/>
          <p:cNvPicPr>
            <a:picLocks noChangeAspect="1" noChangeArrowheads="1"/>
          </p:cNvPicPr>
          <p:nvPr/>
        </p:nvPicPr>
        <p:blipFill>
          <a:blip r:embed="rId2" cstate="print"/>
          <a:srcRect l="30640" t="36496" r="27817" b="25970"/>
          <a:stretch>
            <a:fillRect/>
          </a:stretch>
        </p:blipFill>
        <p:spPr bwMode="auto">
          <a:xfrm>
            <a:off x="1676636" y="3609020"/>
            <a:ext cx="6164480" cy="3165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44869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Y견고딕" panose="02030600000101010101" pitchFamily="18" charset="-127"/>
              </a:rPr>
              <a:t>1</a:t>
            </a:r>
            <a:r>
              <a:rPr lang="en-US" altLang="ko-KR" dirty="0" smtClean="0">
                <a:latin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</a:rPr>
              <a:t>쟁점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err="1" smtClean="0">
                <a:solidFill>
                  <a:srgbClr val="FFFFFF"/>
                </a:solidFill>
              </a:rPr>
              <a:t>경비업법</a:t>
            </a:r>
            <a:r>
              <a:rPr kumimoji="0" lang="ko-KR" altLang="en-US" sz="1600" b="1" dirty="0" smtClean="0">
                <a:solidFill>
                  <a:srgbClr val="FFFFFF"/>
                </a:solidFill>
              </a:rPr>
              <a:t> </a:t>
            </a:r>
            <a:r>
              <a:rPr kumimoji="0" lang="ko-KR" altLang="en-US" sz="1600" b="1" dirty="0">
                <a:solidFill>
                  <a:srgbClr val="FFFFFF"/>
                </a:solidFill>
              </a:rPr>
              <a:t>위반 </a:t>
            </a:r>
            <a:r>
              <a:rPr kumimoji="0" lang="ko-KR" altLang="en-US" sz="1600" b="1" dirty="0" smtClean="0">
                <a:solidFill>
                  <a:srgbClr val="FFFFFF"/>
                </a:solidFill>
              </a:rPr>
              <a:t>논란과 공동주택관리법 개정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00538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1"/>
            <a:endParaRPr lang="en-US" altLang="ko-KR" sz="1600" b="1" dirty="0"/>
          </a:p>
          <a:p>
            <a:pPr latinLnBrk="1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1800" b="1" dirty="0" err="1" smtClean="0"/>
              <a:t>경비업법</a:t>
            </a:r>
            <a:r>
              <a:rPr lang="ko-KR" altLang="en-US" sz="1800" b="1" dirty="0" smtClean="0"/>
              <a:t> 위반 논란</a:t>
            </a:r>
            <a:endParaRPr lang="en-US" altLang="ko-KR" sz="1800" b="1" dirty="0"/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600" dirty="0" err="1"/>
              <a:t>경비업법</a:t>
            </a:r>
            <a:r>
              <a:rPr lang="ko-KR" altLang="en-US" sz="1600" dirty="0"/>
              <a:t> 제</a:t>
            </a:r>
            <a:r>
              <a:rPr lang="en-US" altLang="ko-KR" sz="1600" dirty="0"/>
              <a:t>15</a:t>
            </a:r>
            <a:r>
              <a:rPr lang="ko-KR" altLang="en-US" sz="1600" dirty="0"/>
              <a:t>조의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에서 </a:t>
            </a:r>
            <a:r>
              <a:rPr lang="ko-KR" altLang="en-US" sz="1600" dirty="0"/>
              <a:t>“누구든지 경비원으로 하여금 경비업무의 범위를 벗어난 행위를 하게 하여서는 아니 된다</a:t>
            </a:r>
            <a:r>
              <a:rPr lang="en-US" altLang="ko-KR" sz="1600" dirty="0"/>
              <a:t>.”</a:t>
            </a:r>
            <a:r>
              <a:rPr lang="ko-KR" altLang="en-US" sz="1600" dirty="0"/>
              <a:t>고 규정</a:t>
            </a:r>
            <a:r>
              <a:rPr lang="en-US" altLang="ko-KR" sz="1600" dirty="0"/>
              <a:t>.</a:t>
            </a:r>
            <a:r>
              <a:rPr lang="ko-KR" altLang="en-US" sz="1600" dirty="0"/>
              <a:t> </a:t>
            </a:r>
            <a:endParaRPr lang="en-US" altLang="ko-KR" sz="1600" dirty="0" smtClean="0"/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600" dirty="0" smtClean="0"/>
              <a:t>규정에 따라 경찰청의 위탁관리회사에 대한 계도 예고 → 고용불안 초래로 유예</a:t>
            </a:r>
            <a:endParaRPr lang="en-US" altLang="ko-KR" sz="1600" dirty="0" smtClean="0"/>
          </a:p>
          <a:p>
            <a:pPr latinLnBrk="1">
              <a:lnSpc>
                <a:spcPct val="150000"/>
              </a:lnSpc>
              <a:buFontTx/>
              <a:buChar char="-"/>
            </a:pPr>
            <a:endParaRPr lang="en-US" altLang="ko-KR" sz="1600" dirty="0"/>
          </a:p>
          <a:p>
            <a:pPr latinLnBrk="1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1800" b="1" dirty="0" smtClean="0"/>
              <a:t>공동주택관리법 개정을 통한 겸직 허용</a:t>
            </a:r>
            <a:endParaRPr lang="en-US" altLang="ko-KR" sz="1800" b="1" dirty="0" smtClean="0"/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600" dirty="0" err="1" smtClean="0"/>
              <a:t>경비업법</a:t>
            </a:r>
            <a:r>
              <a:rPr lang="ko-KR" altLang="en-US" sz="1600" dirty="0" smtClean="0"/>
              <a:t> 위반 논란을 해결하기 위해 공동주택관리법 개정을 통해 겸직 허용</a:t>
            </a:r>
            <a:r>
              <a:rPr lang="en-US" altLang="ko-KR" sz="1600" dirty="0" smtClean="0"/>
              <a:t>. 2021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월 시행</a:t>
            </a:r>
            <a:r>
              <a:rPr lang="en-US" altLang="ko-KR" sz="1600" dirty="0" smtClean="0"/>
              <a:t>.</a:t>
            </a:r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600" dirty="0" smtClean="0"/>
              <a:t>겸직 허용 시 감시적 근로 승인 효력에 대한 다툼 발생 가능성 → 관리비 인상 및 고용불안 요인</a:t>
            </a:r>
            <a:endParaRPr lang="en-US" altLang="ko-KR" sz="16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994611"/>
              </p:ext>
            </p:extLst>
          </p:nvPr>
        </p:nvGraphicFramePr>
        <p:xfrm>
          <a:off x="740532" y="4797152"/>
          <a:ext cx="8640960" cy="1656184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165618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제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65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조의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2(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경비원 등 근로자의 업무 등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① 공동주택에 경비원을 배치한 경비업자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「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경비업법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」 제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4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조제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항에 따라 허가를 받은 경비업자를 말한다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  <a:r>
                        <a:rPr lang="ko-KR" altLang="en-US" sz="1600" b="0" u="none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는</a:t>
                      </a:r>
                      <a:r>
                        <a:rPr lang="ko-KR" altLang="en-US" sz="16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「</a:t>
                      </a:r>
                      <a:r>
                        <a:rPr lang="ko-KR" altLang="en-US" sz="1600" b="1" u="sng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경비업법</a:t>
                      </a:r>
                      <a:r>
                        <a:rPr lang="ko-KR" altLang="en-US" sz="16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」 제</a:t>
                      </a:r>
                      <a:r>
                        <a:rPr lang="en-US" altLang="ko-KR" sz="16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7</a:t>
                      </a:r>
                      <a:r>
                        <a:rPr lang="ko-KR" altLang="en-US" sz="16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조제</a:t>
                      </a:r>
                      <a:r>
                        <a:rPr lang="en-US" altLang="ko-KR" sz="16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5</a:t>
                      </a:r>
                      <a:r>
                        <a:rPr lang="ko-KR" altLang="en-US" sz="16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항에도 불구하고 대통령령으로 정하는 공동주택 관리에 필요한 업무에 경비원을 종사하게 할 수 있다</a:t>
                      </a:r>
                      <a:r>
                        <a:rPr lang="en-US" altLang="ko-KR" sz="16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.</a:t>
                      </a:r>
                      <a:endParaRPr lang="ko-KR" altLang="en-US" sz="1600" b="1" u="sng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[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시행일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: 2021. 10. 21.]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30542" marR="30542" marT="8444" marB="84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82531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Y견고딕" panose="02030600000101010101" pitchFamily="18" charset="-127"/>
              </a:rPr>
              <a:t>1</a:t>
            </a:r>
            <a:r>
              <a:rPr lang="en-US" altLang="ko-KR" dirty="0" smtClean="0">
                <a:latin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</a:rPr>
              <a:t>쟁점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 </a:t>
            </a:r>
            <a:r>
              <a:rPr kumimoji="0" lang="en-US" altLang="ko-KR" sz="1600" b="1" dirty="0">
                <a:solidFill>
                  <a:srgbClr val="FFFFFF"/>
                </a:solidFill>
              </a:rPr>
              <a:t>‘</a:t>
            </a:r>
            <a:r>
              <a:rPr kumimoji="0" lang="ko-KR" altLang="en-US" sz="1600" b="1" dirty="0">
                <a:solidFill>
                  <a:srgbClr val="FFFFFF"/>
                </a:solidFill>
              </a:rPr>
              <a:t>감시적 근로</a:t>
            </a:r>
            <a:r>
              <a:rPr kumimoji="0" lang="en-US" altLang="ko-KR" sz="1600" b="1" dirty="0">
                <a:solidFill>
                  <a:srgbClr val="FFFFFF"/>
                </a:solidFill>
              </a:rPr>
              <a:t>’ </a:t>
            </a:r>
            <a:r>
              <a:rPr kumimoji="0" lang="ko-KR" altLang="en-US" sz="1600" b="1" dirty="0" smtClean="0">
                <a:solidFill>
                  <a:srgbClr val="FFFFFF"/>
                </a:solidFill>
              </a:rPr>
              <a:t>승인 효력의 문제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00538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1"/>
            <a:endParaRPr lang="en-US" altLang="ko-KR" sz="1600" b="1" dirty="0"/>
          </a:p>
          <a:p>
            <a:pPr latinLnBrk="1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1600" b="1" dirty="0" smtClean="0"/>
              <a:t>관련 </a:t>
            </a:r>
            <a:r>
              <a:rPr lang="ko-KR" altLang="en-US" sz="1600" b="1" dirty="0"/>
              <a:t>규정</a:t>
            </a:r>
            <a:endParaRPr lang="en-US" altLang="ko-KR" sz="1600" b="1" dirty="0"/>
          </a:p>
          <a:p>
            <a:pPr latinLnBrk="1">
              <a:lnSpc>
                <a:spcPct val="150000"/>
              </a:lnSpc>
            </a:pPr>
            <a:r>
              <a:rPr lang="en-US" altLang="ko-KR" sz="1600" dirty="0"/>
              <a:t>- 	</a:t>
            </a:r>
            <a:r>
              <a:rPr lang="ko-KR" altLang="en-US" sz="1600" dirty="0"/>
              <a:t>아파트 경비원은 통상 ‘감시적 근로에 종사하는 자는 감시업무를 주 업무로 하며 상태적</a:t>
            </a:r>
            <a:r>
              <a:rPr lang="en-US" altLang="ko-KR" sz="1600" dirty="0"/>
              <a:t>(</a:t>
            </a:r>
            <a:r>
              <a:rPr lang="ko-KR" altLang="en-US" sz="1600" dirty="0"/>
              <a:t>狀態的</a:t>
            </a:r>
            <a:r>
              <a:rPr lang="en-US" altLang="ko-KR" sz="1600" dirty="0"/>
              <a:t>)</a:t>
            </a:r>
            <a:r>
              <a:rPr lang="ko-KR" altLang="en-US" sz="1600" dirty="0"/>
              <a:t>으로 정신적</a:t>
            </a:r>
            <a:r>
              <a:rPr lang="en-US" altLang="ko-KR" sz="1600" dirty="0"/>
              <a:t>·</a:t>
            </a:r>
            <a:r>
              <a:rPr lang="ko-KR" altLang="en-US" sz="1600" dirty="0"/>
              <a:t>육체적 피로가 적은 업무에 종사하는 자’</a:t>
            </a:r>
            <a:r>
              <a:rPr lang="ko-KR" altLang="en-US" sz="1600" dirty="0" err="1"/>
              <a:t>로</a:t>
            </a:r>
            <a:r>
              <a:rPr lang="ko-KR" altLang="en-US" sz="1600" dirty="0"/>
              <a:t> 분류됨</a:t>
            </a:r>
            <a:r>
              <a:rPr lang="en-US" altLang="ko-KR" sz="1600" dirty="0"/>
              <a:t>. </a:t>
            </a:r>
            <a:r>
              <a:rPr lang="ko-KR" altLang="en-US" sz="1600" dirty="0"/>
              <a:t>물론 고용노동부 승인 절차를 밟아야 하지만 경비원 업무에 대해서는 별 다른 확인절차 없이 승인해주기 때문에 노동현장에서는  ‘경비원 </a:t>
            </a:r>
            <a:r>
              <a:rPr lang="en-US" altLang="ko-KR" sz="1600" dirty="0"/>
              <a:t>= </a:t>
            </a:r>
            <a:r>
              <a:rPr lang="ko-KR" altLang="en-US" sz="1600" dirty="0"/>
              <a:t>감시적 근로’라고 통용되고 있음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latinLnBrk="1">
              <a:lnSpc>
                <a:spcPct val="150000"/>
              </a:lnSpc>
            </a:pPr>
            <a:r>
              <a:rPr lang="en-US" altLang="ko-KR" sz="1600" dirty="0"/>
              <a:t>. </a:t>
            </a:r>
            <a:endParaRPr lang="ko-KR" altLang="en-US" sz="1600" dirty="0"/>
          </a:p>
          <a:p>
            <a:pPr latinLnBrk="1">
              <a:lnSpc>
                <a:spcPct val="150000"/>
              </a:lnSpc>
            </a:pPr>
            <a:endParaRPr lang="ko-KR" altLang="en-US" sz="16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41324"/>
              </p:ext>
            </p:extLst>
          </p:nvPr>
        </p:nvGraphicFramePr>
        <p:xfrm>
          <a:off x="560512" y="3750904"/>
          <a:ext cx="8892988" cy="2766822"/>
        </p:xfrm>
        <a:graphic>
          <a:graphicData uri="http://schemas.openxmlformats.org/drawingml/2006/table">
            <a:tbl>
              <a:tblPr/>
              <a:tblGrid>
                <a:gridCol w="88929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2829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근로기준법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63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적용의 제외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 장과 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장에서 정한 근로시간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휴게와 휴일에 관한 규정은 다음 각 호의 어느 하나에 해당하는 근로자에 대하여는 적용하지 아니한다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3.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감시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監視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또는 단속적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斷續的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으로 근로에 종사하는 자로서 사용자가 고용노동부장관의 승인을 받은 자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근로기준법 시행규칙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근로시간 등의 적용제외 승인 신청 등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②제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항에 따른 승인 대상이 되는 감시적 근로에 종사하는 자는 감시업무를 주 업무로 하며 상태적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狀態的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으로 정신적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육체적 피로가 적은 업무에 종사하는 자로 한다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792626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1. </a:t>
            </a:r>
            <a:r>
              <a:rPr lang="ko-KR" altLang="en-US" dirty="0">
                <a:latin typeface="HY견고딕" panose="02030600000101010101" pitchFamily="18" charset="-127"/>
              </a:rPr>
              <a:t>쟁점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>
                <a:solidFill>
                  <a:srgbClr val="FFFFFF"/>
                </a:solidFill>
              </a:rPr>
              <a:t> </a:t>
            </a:r>
            <a:r>
              <a:rPr kumimoji="0" lang="en-US" altLang="ko-KR" sz="1600" b="1" dirty="0">
                <a:solidFill>
                  <a:srgbClr val="FFFFFF"/>
                </a:solidFill>
              </a:rPr>
              <a:t>‘</a:t>
            </a:r>
            <a:r>
              <a:rPr kumimoji="0" lang="ko-KR" altLang="en-US" sz="1600" b="1" dirty="0">
                <a:solidFill>
                  <a:srgbClr val="FFFFFF"/>
                </a:solidFill>
              </a:rPr>
              <a:t>감시적 근로</a:t>
            </a:r>
            <a:r>
              <a:rPr kumimoji="0" lang="en-US" altLang="ko-KR" sz="1600" b="1" dirty="0">
                <a:solidFill>
                  <a:srgbClr val="FFFFFF"/>
                </a:solidFill>
              </a:rPr>
              <a:t>’ </a:t>
            </a:r>
            <a:r>
              <a:rPr kumimoji="0" lang="ko-KR" altLang="en-US" sz="1600" b="1" dirty="0">
                <a:solidFill>
                  <a:srgbClr val="FFFFFF"/>
                </a:solidFill>
              </a:rPr>
              <a:t>승인 </a:t>
            </a:r>
            <a:r>
              <a:rPr kumimoji="0" lang="ko-KR" altLang="en-US" sz="1600" b="1" dirty="0" smtClean="0">
                <a:solidFill>
                  <a:srgbClr val="FFFFFF"/>
                </a:solidFill>
              </a:rPr>
              <a:t>문제와 고용불안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00538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1"/>
            <a:endParaRPr lang="en-US" altLang="ko-KR" sz="1600" b="1" dirty="0"/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근로감독관 </a:t>
            </a:r>
            <a:r>
              <a:rPr lang="ko-KR" altLang="en-US" sz="1800" dirty="0"/>
              <a:t>집무규정 상 쟁점이 될 수 있는 것은 </a:t>
            </a:r>
            <a:r>
              <a:rPr lang="ko-KR" altLang="en-US" sz="1800" dirty="0" smtClean="0"/>
              <a:t>“감시적 </a:t>
            </a:r>
            <a:r>
              <a:rPr lang="ko-KR" altLang="en-US" sz="1800" dirty="0"/>
              <a:t>업무라도 타 업무를 반복하여 수행하거나 겸직하는 경우는 제외한다</a:t>
            </a:r>
            <a:r>
              <a:rPr lang="en-US" altLang="ko-KR" sz="1800" dirty="0"/>
              <a:t>.”</a:t>
            </a:r>
            <a:r>
              <a:rPr lang="ko-KR" altLang="en-US" sz="1800" dirty="0"/>
              <a:t>라는 내용임</a:t>
            </a:r>
            <a:r>
              <a:rPr lang="en-US" altLang="ko-KR" sz="1800" dirty="0"/>
              <a:t>. </a:t>
            </a:r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이러한 </a:t>
            </a:r>
            <a:r>
              <a:rPr lang="ko-KR" altLang="en-US" sz="1800" dirty="0"/>
              <a:t>경우 근로감독관 집무규정 상 ‘타 업무를 반복하여 수행하거나 겸직하는 경우’에 해당하여 감시적 근로에서 제외하여야 </a:t>
            </a:r>
            <a:r>
              <a:rPr lang="ko-KR" altLang="en-US" sz="1800" dirty="0" smtClean="0"/>
              <a:t>하지만 지금까지는 </a:t>
            </a:r>
            <a:r>
              <a:rPr lang="ko-KR" altLang="en-US" sz="1800" dirty="0" smtClean="0"/>
              <a:t>감시적 </a:t>
            </a:r>
            <a:r>
              <a:rPr lang="ko-KR" altLang="en-US" sz="1800" dirty="0"/>
              <a:t>근로 승인이 되고 있는 실정임</a:t>
            </a:r>
            <a:r>
              <a:rPr lang="en-US" altLang="ko-KR" sz="1800" dirty="0" smtClean="0"/>
              <a:t>.</a:t>
            </a:r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공동주택관리법 개정으로 인해 겸직 허용이 공식화될 경우 </a:t>
            </a:r>
            <a:r>
              <a:rPr lang="ko-KR" altLang="en-US" sz="1800" dirty="0" err="1" smtClean="0"/>
              <a:t>감단</a:t>
            </a:r>
            <a:r>
              <a:rPr lang="ko-KR" altLang="en-US" sz="1800" dirty="0" smtClean="0"/>
              <a:t> 승인 효력의 문제가 발생하게 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이로 인한 임금인상 요인은 고용불안으로 귀결될 가능성이 큼</a:t>
            </a:r>
            <a:r>
              <a:rPr lang="en-US" altLang="ko-KR" sz="1800" dirty="0" smtClean="0"/>
              <a:t>.</a:t>
            </a:r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800" dirty="0" smtClean="0"/>
              <a:t>고용노동부에서 </a:t>
            </a:r>
            <a:r>
              <a:rPr lang="en-US" altLang="ko-KR" sz="1800" dirty="0" smtClean="0"/>
              <a:t>10</a:t>
            </a:r>
            <a:r>
              <a:rPr lang="ko-KR" altLang="en-US" sz="1800" dirty="0" smtClean="0"/>
              <a:t>월 전에 </a:t>
            </a:r>
            <a:r>
              <a:rPr lang="ko-KR" altLang="en-US" sz="1800" dirty="0"/>
              <a:t>감시・단속적 근로자 승인과 관련한 겸직 판단기준을 마련</a:t>
            </a:r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en-US" altLang="ko-KR" sz="1800" dirty="0" smtClean="0"/>
              <a:t>“</a:t>
            </a:r>
            <a:r>
              <a:rPr lang="ko-KR" altLang="en-US" sz="1800" dirty="0" err="1" smtClean="0"/>
              <a:t>감단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승인을 받았으나 겸직이 이루어지는 경우에는 시정지시하고</a:t>
            </a:r>
            <a:r>
              <a:rPr lang="en-US" altLang="ko-KR" sz="1800" dirty="0"/>
              <a:t>, </a:t>
            </a:r>
            <a:r>
              <a:rPr lang="ko-KR" altLang="en-US" sz="1800" dirty="0"/>
              <a:t>반복 위반 시에는 승인 </a:t>
            </a:r>
            <a:r>
              <a:rPr lang="ko-KR" altLang="en-US" sz="1800" dirty="0" smtClean="0"/>
              <a:t>취소</a:t>
            </a:r>
            <a:r>
              <a:rPr lang="en-US" altLang="ko-KR" sz="1800" dirty="0" smtClean="0"/>
              <a:t>”</a:t>
            </a:r>
            <a:r>
              <a:rPr lang="ko-KR" altLang="en-US" sz="1800" dirty="0" smtClean="0"/>
              <a:t>할 예정임</a:t>
            </a:r>
            <a:r>
              <a:rPr lang="en-US" altLang="ko-KR" sz="1800" dirty="0" smtClean="0"/>
              <a:t>.</a:t>
            </a:r>
            <a:endParaRPr lang="ko-KR" altLang="en-US" sz="1800" dirty="0"/>
          </a:p>
          <a:p>
            <a:pPr latinLnBrk="1">
              <a:lnSpc>
                <a:spcPct val="150000"/>
              </a:lnSpc>
              <a:buFontTx/>
              <a:buChar char="-"/>
            </a:pPr>
            <a:endParaRPr lang="en-US" altLang="ko-KR" sz="18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183490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Y견고딕" panose="02030600000101010101" pitchFamily="18" charset="-127"/>
              </a:rPr>
              <a:t>1</a:t>
            </a:r>
            <a:r>
              <a:rPr lang="en-US" altLang="ko-KR" dirty="0" smtClean="0">
                <a:latin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</a:rPr>
              <a:t>쟁점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휴게시간 </a:t>
            </a:r>
            <a:r>
              <a:rPr kumimoji="0" lang="ko-KR" altLang="en-US" sz="1600" b="1" dirty="0">
                <a:solidFill>
                  <a:srgbClr val="FFFFFF"/>
                </a:solidFill>
              </a:rPr>
              <a:t>편법 운영 문제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00538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1"/>
            <a:endParaRPr lang="en-US" altLang="ko-KR" sz="1600" b="1" dirty="0"/>
          </a:p>
          <a:p>
            <a:pPr latinLnBrk="1">
              <a:lnSpc>
                <a:spcPct val="150000"/>
              </a:lnSpc>
            </a:pPr>
            <a:r>
              <a:rPr lang="en-US" altLang="ko-KR" sz="1600" b="1" dirty="0"/>
              <a:t>◎ </a:t>
            </a:r>
            <a:r>
              <a:rPr lang="ko-KR" altLang="en-US" sz="1600" b="1" dirty="0"/>
              <a:t>휴게시간에 대한 법적 분쟁</a:t>
            </a:r>
            <a:endParaRPr lang="en-US" altLang="ko-KR" sz="1600" b="1" dirty="0"/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근로기준법 제</a:t>
            </a:r>
            <a:r>
              <a:rPr lang="en-US" altLang="ko-KR" sz="1600" dirty="0"/>
              <a:t>54</a:t>
            </a:r>
            <a:r>
              <a:rPr lang="ko-KR" altLang="en-US" sz="1600" dirty="0"/>
              <a:t>조</a:t>
            </a:r>
            <a:r>
              <a:rPr lang="en-US" altLang="ko-KR" sz="1600" dirty="0"/>
              <a:t>(</a:t>
            </a:r>
            <a:r>
              <a:rPr lang="ko-KR" altLang="en-US" sz="1600" dirty="0"/>
              <a:t>휴게시간</a:t>
            </a:r>
            <a:r>
              <a:rPr lang="en-US" altLang="ko-KR" sz="1600" dirty="0"/>
              <a:t>)</a:t>
            </a:r>
            <a:r>
              <a:rPr lang="ko-KR" altLang="en-US" sz="1600" dirty="0"/>
              <a:t>에 의하면 “휴게시간은 근로자가 자유롭게 이용할 수 있다</a:t>
            </a:r>
            <a:r>
              <a:rPr lang="en-US" altLang="ko-KR" sz="1600" dirty="0"/>
              <a:t>.”</a:t>
            </a:r>
            <a:r>
              <a:rPr lang="ko-KR" altLang="en-US" sz="1600" dirty="0"/>
              <a:t>고 되어 있음</a:t>
            </a:r>
            <a:r>
              <a:rPr lang="en-US" altLang="ko-KR" sz="1600" dirty="0"/>
              <a:t>. </a:t>
            </a:r>
            <a:r>
              <a:rPr lang="ko-KR" altLang="en-US" sz="1600" dirty="0"/>
              <a:t>또한 제</a:t>
            </a:r>
            <a:r>
              <a:rPr lang="en-US" altLang="ko-KR" sz="1600" dirty="0"/>
              <a:t>50</a:t>
            </a:r>
            <a:r>
              <a:rPr lang="ko-KR" altLang="en-US" sz="1600" dirty="0"/>
              <a:t>조</a:t>
            </a:r>
            <a:r>
              <a:rPr lang="en-US" altLang="ko-KR" sz="1600" dirty="0"/>
              <a:t>(</a:t>
            </a:r>
            <a:r>
              <a:rPr lang="ko-KR" altLang="en-US" sz="1600" dirty="0"/>
              <a:t>근로시간</a:t>
            </a:r>
            <a:r>
              <a:rPr lang="en-US" altLang="ko-KR" sz="1600" dirty="0"/>
              <a:t>)</a:t>
            </a:r>
            <a:r>
              <a:rPr lang="ko-KR" altLang="en-US" sz="1600" dirty="0"/>
              <a:t>에는 “작업을 위하여 근로자가 사용자의 지휘</a:t>
            </a:r>
            <a:r>
              <a:rPr lang="en-US" altLang="ko-KR" sz="1600" dirty="0"/>
              <a:t>·</a:t>
            </a:r>
            <a:r>
              <a:rPr lang="ko-KR" altLang="en-US" sz="1600" dirty="0"/>
              <a:t>감독 아래에 있는 대기시간 등은 근로시간으로 본다</a:t>
            </a:r>
            <a:r>
              <a:rPr lang="en-US" altLang="ko-KR" sz="1600" dirty="0"/>
              <a:t>.”</a:t>
            </a:r>
            <a:r>
              <a:rPr lang="ko-KR" altLang="en-US" sz="1600" dirty="0"/>
              <a:t>고 규정됨</a:t>
            </a:r>
            <a:r>
              <a:rPr lang="en-US" altLang="ko-KR" sz="1600" dirty="0"/>
              <a:t>. </a:t>
            </a:r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ko-KR" altLang="en-US" sz="1600" dirty="0"/>
              <a:t>하지만 경비원의 경우 휴게공간이 별도로 없는 경우 경비초소에서 쉬기 때문에 휴게시간과 대기시간의 경계가 모호하고</a:t>
            </a:r>
            <a:r>
              <a:rPr lang="en-US" altLang="ko-KR" sz="1600" dirty="0"/>
              <a:t>, </a:t>
            </a:r>
            <a:r>
              <a:rPr lang="ko-KR" altLang="en-US" sz="1600" dirty="0"/>
              <a:t>이에 따른 법적 분쟁이 빈발하고 있음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latinLnBrk="1">
              <a:lnSpc>
                <a:spcPct val="150000"/>
              </a:lnSpc>
              <a:buFontTx/>
              <a:buChar char="-"/>
            </a:pPr>
            <a:r>
              <a:rPr lang="en-US" altLang="ko-KR" sz="1600" dirty="0"/>
              <a:t>2017</a:t>
            </a:r>
            <a:r>
              <a:rPr lang="ko-KR" altLang="en-US" sz="1600" dirty="0"/>
              <a:t>년 </a:t>
            </a:r>
            <a:r>
              <a:rPr lang="en-US" altLang="ko-KR" sz="1600" dirty="0"/>
              <a:t>12</a:t>
            </a:r>
            <a:r>
              <a:rPr lang="ko-KR" altLang="en-US" sz="1600" dirty="0"/>
              <a:t>월 </a:t>
            </a:r>
            <a:r>
              <a:rPr lang="en-US" altLang="ko-KR" sz="1600" dirty="0"/>
              <a:t>13</a:t>
            </a:r>
            <a:r>
              <a:rPr lang="ko-KR" altLang="en-US" sz="1600" dirty="0"/>
              <a:t>일</a:t>
            </a:r>
            <a:r>
              <a:rPr lang="en-US" altLang="ko-KR" sz="1600" dirty="0"/>
              <a:t>, </a:t>
            </a:r>
            <a:r>
              <a:rPr lang="ko-KR" altLang="en-US" sz="1600" dirty="0"/>
              <a:t>대법원은 경비원의 야간 휴게시간을 근무시간으로 인정해서 임금을 지급하도록 판결함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latinLnBrk="1"/>
            <a:endParaRPr lang="en-US" altLang="ko-KR" sz="1600" dirty="0"/>
          </a:p>
          <a:p>
            <a:pPr latinLnBrk="1">
              <a:lnSpc>
                <a:spcPct val="150000"/>
              </a:lnSpc>
            </a:pPr>
            <a:r>
              <a:rPr lang="en-US" altLang="ko-KR" sz="1600" dirty="0"/>
              <a:t>&lt;</a:t>
            </a:r>
            <a:r>
              <a:rPr lang="ko-KR" altLang="en-US" sz="1600" dirty="0"/>
              <a:t>판결요지</a:t>
            </a:r>
            <a:r>
              <a:rPr lang="en-US" altLang="ko-KR" sz="1600" dirty="0"/>
              <a:t>&gt;</a:t>
            </a:r>
            <a:endParaRPr lang="ko-KR" altLang="en-US" sz="1600" dirty="0"/>
          </a:p>
          <a:p>
            <a:pPr latinLnBrk="1">
              <a:lnSpc>
                <a:spcPct val="150000"/>
              </a:lnSpc>
            </a:pPr>
            <a:r>
              <a:rPr lang="en-US" altLang="ko-KR" sz="1600" dirty="0"/>
              <a:t>	24</a:t>
            </a:r>
            <a:r>
              <a:rPr lang="ko-KR" altLang="en-US" sz="1600" dirty="0"/>
              <a:t>시간 동안 일한 후 </a:t>
            </a:r>
            <a:r>
              <a:rPr lang="en-US" altLang="ko-KR" sz="1600" dirty="0"/>
              <a:t>24</a:t>
            </a:r>
            <a:r>
              <a:rPr lang="ko-KR" altLang="en-US" sz="1600" dirty="0"/>
              <a:t>시간을 쉬는 격일제 형식으로 ○○아파트 경비원들의 실제 근로시간을 판단함에 있어서 휴게시간과 심야 수면시간을 제외한 원심판결을</a:t>
            </a:r>
            <a:r>
              <a:rPr lang="en-US" altLang="ko-KR" sz="1600" dirty="0"/>
              <a:t>, </a:t>
            </a:r>
            <a:r>
              <a:rPr lang="ko-KR" altLang="en-US" sz="1600" dirty="0"/>
              <a:t>그 시간 ○○아파트 경비원들이 사용자의 지휘명령으로부터 완전히 해방되어 휴게시간 등의 자유로운 이용이 보장되었는지 여부에 관하여 심리를 다하지 아니하였다는 등의 이유로 파기한 사례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334778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Y견고딕" panose="02030600000101010101" pitchFamily="18" charset="-127"/>
              </a:rPr>
              <a:t>1</a:t>
            </a:r>
            <a:r>
              <a:rPr lang="en-US" altLang="ko-KR" dirty="0" smtClean="0">
                <a:latin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</a:rPr>
              <a:t>쟁점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휴게공간의 구체적인 기준 미비</a:t>
            </a:r>
            <a:endParaRPr kumimoji="0" lang="ko-KR" altLang="en-US" sz="1600" b="1" dirty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00538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1"/>
            <a:endParaRPr lang="en-US" altLang="ko-KR" sz="1600" b="1" dirty="0"/>
          </a:p>
          <a:p>
            <a:pPr lvl="0" latinLnBrk="1">
              <a:lnSpc>
                <a:spcPct val="130000"/>
              </a:lnSpc>
              <a:buFont typeface="Wingdings" pitchFamily="2" charset="2"/>
              <a:buChar char="u"/>
            </a:pPr>
            <a:r>
              <a:rPr lang="ko-KR" altLang="en-US" sz="1600" dirty="0" smtClean="0"/>
              <a:t>노동자 </a:t>
            </a:r>
            <a:r>
              <a:rPr lang="ko-KR" altLang="en-US" sz="1600" dirty="0"/>
              <a:t>휴게실과 관련해서는 산업안전보건법 및 시행규칙</a:t>
            </a:r>
            <a:r>
              <a:rPr lang="en-US" altLang="ko-KR" sz="1600" dirty="0"/>
              <a:t>, </a:t>
            </a:r>
            <a:r>
              <a:rPr lang="ko-KR" altLang="en-US" sz="1600" dirty="0"/>
              <a:t>산업안전보건에 관한 규칙</a:t>
            </a:r>
            <a:r>
              <a:rPr lang="en-US" altLang="ko-KR" sz="1600" dirty="0"/>
              <a:t>(</a:t>
            </a:r>
            <a:r>
              <a:rPr lang="ko-KR" altLang="en-US" sz="1600" dirty="0" err="1"/>
              <a:t>고용노동부령</a:t>
            </a:r>
            <a:r>
              <a:rPr lang="en-US" altLang="ko-KR" sz="1600" dirty="0"/>
              <a:t>) </a:t>
            </a:r>
            <a:r>
              <a:rPr lang="ko-KR" altLang="en-US" sz="1600" dirty="0"/>
              <a:t>등에서 규정하고 있음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lvl="0" latinLnBrk="1">
              <a:lnSpc>
                <a:spcPct val="130000"/>
              </a:lnSpc>
              <a:buFont typeface="Wingdings" pitchFamily="2" charset="2"/>
              <a:buChar char="u"/>
            </a:pPr>
            <a:r>
              <a:rPr lang="ko-KR" altLang="en-US" sz="1600" dirty="0" smtClean="0"/>
              <a:t>사업이 </a:t>
            </a:r>
            <a:r>
              <a:rPr lang="ko-KR" altLang="en-US" sz="1600" dirty="0"/>
              <a:t>도급에 의해 운영되는 경우 도급인</a:t>
            </a:r>
            <a:r>
              <a:rPr lang="en-US" altLang="ko-KR" sz="1600" dirty="0"/>
              <a:t>(</a:t>
            </a:r>
            <a:r>
              <a:rPr lang="ko-KR" altLang="en-US" sz="1600" dirty="0" err="1"/>
              <a:t>원청</a:t>
            </a:r>
            <a:r>
              <a:rPr lang="en-US" altLang="ko-KR" sz="1600" dirty="0"/>
              <a:t>)</a:t>
            </a:r>
            <a:r>
              <a:rPr lang="ko-KR" altLang="en-US" sz="1600" dirty="0"/>
              <a:t>에게 수급인 노동자를 위한 휴게공간 설치에 필요한 장소를 제공할 의무를 부과하고 있음</a:t>
            </a:r>
            <a:r>
              <a:rPr lang="en-US" altLang="ko-KR" sz="1600" dirty="0"/>
              <a:t>. </a:t>
            </a:r>
            <a:r>
              <a:rPr lang="ko-KR" altLang="en-US" sz="1600" dirty="0"/>
              <a:t>시행규칙 등에서도 휴게시설에 대해 “</a:t>
            </a:r>
            <a:r>
              <a:rPr lang="ko-KR" altLang="en-US" sz="1600" dirty="0" err="1"/>
              <a:t>세면ㆍ목욕시설</a:t>
            </a:r>
            <a:r>
              <a:rPr lang="en-US" altLang="ko-KR" sz="1600" dirty="0"/>
              <a:t>, </a:t>
            </a:r>
            <a:r>
              <a:rPr lang="ko-KR" altLang="en-US" sz="1600" dirty="0"/>
              <a:t>탈의 및 세탁시설을 설치하고 필요한 용품과 용구를 갖추어 두어야 한다</a:t>
            </a:r>
            <a:r>
              <a:rPr lang="en-US" altLang="ko-KR" sz="1600" dirty="0"/>
              <a:t>.”</a:t>
            </a:r>
            <a:r>
              <a:rPr lang="ko-KR" altLang="en-US" sz="1600" dirty="0"/>
              <a:t>고 되어 있지만 구체적인 면적이나 구비해야 할 시설에 대해서는 구체적으로 명시하지 않고 있음</a:t>
            </a:r>
            <a:r>
              <a:rPr lang="en-US" altLang="ko-KR" sz="1600" dirty="0" smtClean="0"/>
              <a:t>.</a:t>
            </a:r>
          </a:p>
          <a:p>
            <a:pPr lvl="0" latinLnBrk="1">
              <a:lnSpc>
                <a:spcPct val="130000"/>
              </a:lnSpc>
              <a:buFont typeface="Wingdings" pitchFamily="2" charset="2"/>
              <a:buChar char="u"/>
            </a:pPr>
            <a:endParaRPr lang="en-US" altLang="ko-KR" sz="1600" dirty="0" smtClean="0"/>
          </a:p>
          <a:p>
            <a:pPr latinLnBrk="1">
              <a:lnSpc>
                <a:spcPct val="130000"/>
              </a:lnSpc>
              <a:buFont typeface="Wingdings" pitchFamily="2" charset="2"/>
              <a:buChar char="u"/>
            </a:pPr>
            <a:r>
              <a:rPr lang="ko-KR" altLang="en-US" sz="1600" dirty="0" smtClean="0"/>
              <a:t>주택을 </a:t>
            </a:r>
            <a:r>
              <a:rPr lang="ko-KR" altLang="en-US" sz="1600" dirty="0"/>
              <a:t>건설할 때 휴게시설 설치를 위한 공간을 마련하도록 </a:t>
            </a:r>
            <a:r>
              <a:rPr lang="en-US" altLang="ko-KR" sz="1600" dirty="0"/>
              <a:t>2020</a:t>
            </a:r>
            <a:r>
              <a:rPr lang="ko-KR" altLang="en-US" sz="1600" dirty="0"/>
              <a:t>년 </a:t>
            </a:r>
            <a:r>
              <a:rPr lang="en-US" altLang="ko-KR" sz="1600" dirty="0"/>
              <a:t>1</a:t>
            </a:r>
            <a:r>
              <a:rPr lang="ko-KR" altLang="en-US" sz="1600" dirty="0"/>
              <a:t>월에 관련 법령이 개정되었음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latinLnBrk="1">
              <a:lnSpc>
                <a:spcPct val="130000"/>
              </a:lnSpc>
            </a:pPr>
            <a:r>
              <a:rPr lang="en-US" altLang="ko-KR" sz="1600" dirty="0"/>
              <a:t>- </a:t>
            </a:r>
            <a:r>
              <a:rPr lang="ko-KR" altLang="en-US" sz="1600" dirty="0"/>
              <a:t>주택건설기준 등에 관한 규정</a:t>
            </a:r>
            <a:r>
              <a:rPr lang="en-US" altLang="ko-KR" sz="1600" dirty="0"/>
              <a:t>(</a:t>
            </a:r>
            <a:r>
              <a:rPr lang="ko-KR" altLang="en-US" sz="1600" dirty="0"/>
              <a:t>대통령령</a:t>
            </a:r>
            <a:r>
              <a:rPr lang="en-US" altLang="ko-KR" sz="1600" dirty="0"/>
              <a:t>)</a:t>
            </a:r>
            <a:r>
              <a:rPr lang="ko-KR" altLang="en-US" sz="1600" dirty="0"/>
              <a:t>에서는 휴게시설의 설치면적에 대한 기준만을 정하고 있으며</a:t>
            </a:r>
            <a:r>
              <a:rPr lang="en-US" altLang="ko-KR" sz="1600" dirty="0"/>
              <a:t>, ⅰ) 50</a:t>
            </a:r>
            <a:r>
              <a:rPr lang="ko-KR" altLang="en-US" sz="1600" dirty="0"/>
              <a:t>세대 이상 공동주택의 경우 의무적으로 휴게시설 설치</a:t>
            </a:r>
            <a:r>
              <a:rPr lang="en-US" altLang="ko-KR" sz="1600" dirty="0"/>
              <a:t>, ⅱ) </a:t>
            </a:r>
            <a:r>
              <a:rPr lang="ko-KR" altLang="en-US" sz="1600" dirty="0"/>
              <a:t>휴게시설과 관리사무소를 합산하여 면적은 최소 </a:t>
            </a:r>
            <a:r>
              <a:rPr lang="en-US" altLang="ko-KR" sz="1600" dirty="0"/>
              <a:t>10</a:t>
            </a:r>
            <a:r>
              <a:rPr lang="ko-KR" altLang="en-US" sz="1600" dirty="0" err="1"/>
              <a:t>제곱미터</a:t>
            </a:r>
            <a:r>
              <a:rPr lang="ko-KR" altLang="en-US" sz="1600" dirty="0"/>
              <a:t> 이상 최대 </a:t>
            </a:r>
            <a:r>
              <a:rPr lang="en-US" altLang="ko-KR" sz="1600" dirty="0"/>
              <a:t>100</a:t>
            </a:r>
            <a:r>
              <a:rPr lang="ko-KR" altLang="en-US" sz="1600" dirty="0" err="1"/>
              <a:t>제곱미터</a:t>
            </a:r>
            <a:r>
              <a:rPr lang="en-US" altLang="ko-KR" sz="1600" dirty="0"/>
              <a:t>, ⅲ) </a:t>
            </a:r>
            <a:r>
              <a:rPr lang="ko-KR" altLang="en-US" sz="1600" dirty="0"/>
              <a:t>휴게시설 세부조건은 ‘산업안전보건법’을 준용함</a:t>
            </a:r>
            <a:r>
              <a:rPr lang="en-US" altLang="ko-KR" sz="1600" dirty="0"/>
              <a:t>. </a:t>
            </a:r>
            <a:r>
              <a:rPr lang="ko-KR" altLang="en-US" sz="1600" dirty="0" smtClean="0"/>
              <a:t>관리사무소와 </a:t>
            </a:r>
            <a:r>
              <a:rPr lang="ko-KR" altLang="en-US" sz="1600" dirty="0"/>
              <a:t>휴게시설의 면적을 함께 규정하고 있어서 경우에 따라 휴게시설 면적이 좁아질 수 있음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lvl="0" latinLnBrk="1"/>
            <a:endParaRPr lang="ko-KR" altLang="en-US" sz="1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881556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anose="02030600000101010101" pitchFamily="18" charset="-127"/>
              </a:rPr>
              <a:t>2. </a:t>
            </a:r>
            <a:r>
              <a:rPr lang="ko-KR" altLang="en-US" dirty="0" smtClean="0">
                <a:latin typeface="HY견고딕" panose="02030600000101010101" pitchFamily="18" charset="-127"/>
              </a:rPr>
              <a:t>실태 </a:t>
            </a:r>
            <a:r>
              <a:rPr lang="en-US" altLang="ko-KR" dirty="0" smtClean="0">
                <a:latin typeface="HY견고딕" panose="02030600000101010101" pitchFamily="18" charset="-127"/>
              </a:rPr>
              <a:t>- </a:t>
            </a:r>
            <a:r>
              <a:rPr lang="ko-KR" altLang="en-US" dirty="0" smtClean="0">
                <a:latin typeface="HY견고딕" panose="02030600000101010101" pitchFamily="18" charset="-127"/>
              </a:rPr>
              <a:t>경비노동자</a:t>
            </a:r>
            <a:endParaRPr lang="ko-KR" altLang="en-US" dirty="0">
              <a:latin typeface="HY견고딕" panose="02030600000101010101" pitchFamily="18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7466" y="1016000"/>
            <a:ext cx="9290050" cy="39687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17991" bIns="46800" anchor="ctr"/>
          <a:lstStyle>
            <a:lvl1pPr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defTabSz="9398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fontAlgn="b"/>
            <a:r>
              <a:rPr kumimoji="0" lang="ko-KR" altLang="en-US" sz="1600" b="1" dirty="0" smtClean="0">
                <a:solidFill>
                  <a:srgbClr val="FFFFFF"/>
                </a:solidFill>
              </a:rPr>
              <a:t>고용불</a:t>
            </a:r>
            <a:r>
              <a:rPr kumimoji="0" lang="ko-KR" altLang="en-US" sz="1600" b="1" dirty="0">
                <a:solidFill>
                  <a:srgbClr val="FFFFFF"/>
                </a:solidFill>
              </a:rPr>
              <a:t>안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7466" y="1405827"/>
            <a:ext cx="9290050" cy="515552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08000" rIns="36000" bIns="118800" anchor="t"/>
          <a:lstStyle>
            <a:lvl1pPr marL="2857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atinLnBrk="1">
              <a:lnSpc>
                <a:spcPct val="130000"/>
              </a:lnSpc>
              <a:buFont typeface="Wingdings" pitchFamily="2" charset="2"/>
              <a:buChar char="u"/>
            </a:pPr>
            <a:r>
              <a:rPr lang="ko-KR" altLang="en-US" sz="1800" dirty="0" smtClean="0"/>
              <a:t>용역업체 변경 시 </a:t>
            </a:r>
            <a:r>
              <a:rPr lang="ko-KR" altLang="en-US" sz="1800" dirty="0"/>
              <a:t>고용승계 현황을 살펴보면</a:t>
            </a:r>
            <a:r>
              <a:rPr lang="en-US" altLang="ko-KR" sz="1800" dirty="0"/>
              <a:t>, </a:t>
            </a:r>
            <a:r>
              <a:rPr lang="ko-KR" altLang="en-US" sz="1800" dirty="0" smtClean="0"/>
              <a:t>대부분 </a:t>
            </a:r>
            <a:r>
              <a:rPr lang="ko-KR" altLang="en-US" sz="1800" dirty="0"/>
              <a:t>계약해지 </a:t>
            </a:r>
            <a:r>
              <a:rPr lang="en-US" altLang="ko-KR" sz="1800" dirty="0" smtClean="0"/>
              <a:t>7.1%, </a:t>
            </a:r>
            <a:r>
              <a:rPr lang="ko-KR" altLang="en-US" sz="1800" dirty="0"/>
              <a:t>전원 계약해지 </a:t>
            </a:r>
            <a:r>
              <a:rPr lang="en-US" altLang="ko-KR" sz="1800" dirty="0" smtClean="0"/>
              <a:t>4.1%</a:t>
            </a:r>
            <a:r>
              <a:rPr lang="ko-KR" altLang="en-US" sz="1800" dirty="0"/>
              <a:t>로 부정적 응답이 </a:t>
            </a:r>
            <a:r>
              <a:rPr lang="en-US" altLang="ko-KR" sz="1800" dirty="0" smtClean="0"/>
              <a:t>11.2%</a:t>
            </a:r>
            <a:r>
              <a:rPr lang="ko-KR" altLang="en-US" sz="1800" dirty="0"/>
              <a:t>를 차지했음</a:t>
            </a:r>
            <a:r>
              <a:rPr lang="en-US" altLang="ko-KR" sz="1800" dirty="0"/>
              <a:t>. </a:t>
            </a:r>
            <a:endParaRPr lang="en-US" altLang="ko-KR" sz="1800" dirty="0" smtClean="0"/>
          </a:p>
          <a:p>
            <a:pPr latinLnBrk="1">
              <a:lnSpc>
                <a:spcPct val="130000"/>
              </a:lnSpc>
              <a:buFont typeface="Wingdings" pitchFamily="2" charset="2"/>
              <a:buChar char="u"/>
            </a:pPr>
            <a:r>
              <a:rPr lang="ko-KR" altLang="en-US" sz="1800" dirty="0" smtClean="0"/>
              <a:t>근로계약 기간은 </a:t>
            </a:r>
            <a:r>
              <a:rPr lang="en-US" altLang="ko-KR" sz="1800" dirty="0" smtClean="0"/>
              <a:t>3</a:t>
            </a:r>
            <a:r>
              <a:rPr lang="ko-KR" altLang="en-US" sz="1800" dirty="0"/>
              <a:t>개월 계약이 </a:t>
            </a:r>
            <a:r>
              <a:rPr lang="en-US" altLang="ko-KR" sz="1800" dirty="0" smtClean="0"/>
              <a:t>20.1%, </a:t>
            </a:r>
            <a:r>
              <a:rPr lang="en-US" altLang="ko-KR" sz="1800" dirty="0"/>
              <a:t>6</a:t>
            </a:r>
            <a:r>
              <a:rPr lang="ko-KR" altLang="en-US" sz="1800" dirty="0"/>
              <a:t>개월 계약이 </a:t>
            </a:r>
            <a:r>
              <a:rPr lang="en-US" altLang="ko-KR" sz="1800" dirty="0" smtClean="0"/>
              <a:t>11.7% </a:t>
            </a:r>
            <a:r>
              <a:rPr lang="ko-KR" altLang="en-US" sz="1800" dirty="0"/>
              <a:t>등임</a:t>
            </a:r>
            <a:r>
              <a:rPr lang="en-US" altLang="ko-KR" sz="1800" dirty="0"/>
              <a:t>. 1</a:t>
            </a:r>
            <a:r>
              <a:rPr lang="ko-KR" altLang="en-US" sz="1800" dirty="0"/>
              <a:t>년 미만 단기계약이 </a:t>
            </a:r>
            <a:r>
              <a:rPr lang="en-US" altLang="ko-KR" sz="1800" dirty="0" smtClean="0"/>
              <a:t>31.7%</a:t>
            </a:r>
            <a:r>
              <a:rPr lang="ko-KR" altLang="en-US" sz="1800" dirty="0" smtClean="0"/>
              <a:t>임</a:t>
            </a:r>
            <a:r>
              <a:rPr lang="en-US" altLang="ko-KR" sz="1800" dirty="0" smtClean="0"/>
              <a:t>. 3</a:t>
            </a:r>
            <a:r>
              <a:rPr lang="ko-KR" altLang="en-US" sz="1800" dirty="0" smtClean="0"/>
              <a:t>개월 계약 전국 평균은 </a:t>
            </a:r>
            <a:r>
              <a:rPr lang="en-US" altLang="ko-KR" sz="1800" dirty="0" smtClean="0"/>
              <a:t>21.7%</a:t>
            </a:r>
            <a:r>
              <a:rPr lang="ko-KR" altLang="en-US" sz="1800" dirty="0" smtClean="0"/>
              <a:t>임</a:t>
            </a:r>
            <a:r>
              <a:rPr lang="en-US" altLang="ko-KR" sz="1800" dirty="0" smtClean="0"/>
              <a:t>.</a:t>
            </a:r>
            <a:endParaRPr lang="ko-KR" altLang="en-US" sz="1800" dirty="0"/>
          </a:p>
          <a:p>
            <a:pPr marL="0" indent="0" latinLnBrk="1">
              <a:lnSpc>
                <a:spcPct val="130000"/>
              </a:lnSpc>
            </a:pPr>
            <a:endParaRPr lang="ko-KR" altLang="en-US" sz="1800" dirty="0"/>
          </a:p>
          <a:p>
            <a:pPr latinLnBrk="1">
              <a:lnSpc>
                <a:spcPct val="130000"/>
              </a:lnSpc>
              <a:buFont typeface="Wingdings" pitchFamily="2" charset="2"/>
              <a:buChar char="u"/>
            </a:pPr>
            <a:endParaRPr lang="en-US" altLang="ko-KR" sz="1800" dirty="0" smtClean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5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72580" y="3227775"/>
            <a:ext cx="27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&lt;</a:t>
            </a:r>
            <a:r>
              <a:rPr lang="ko-KR" altLang="en-US" sz="1600" dirty="0" smtClean="0"/>
              <a:t>업체 </a:t>
            </a:r>
            <a:r>
              <a:rPr lang="ko-KR" altLang="en-US" sz="1600" dirty="0" err="1" smtClean="0"/>
              <a:t>변경시</a:t>
            </a:r>
            <a:r>
              <a:rPr lang="ko-KR" altLang="en-US" sz="1600" dirty="0" smtClean="0"/>
              <a:t> 고용</a:t>
            </a:r>
            <a:r>
              <a:rPr lang="en-US" altLang="ko-KR" sz="1600" dirty="0" smtClean="0"/>
              <a:t>&gt;</a:t>
            </a:r>
            <a:endParaRPr lang="ko-KR" altLang="en-US" sz="16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755979416" descr="EMB000054b848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3551531"/>
            <a:ext cx="4464496" cy="288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448813800" descr="EMB000054b848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27" y="3566329"/>
            <a:ext cx="4516669" cy="28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05128" y="3227775"/>
            <a:ext cx="27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&lt;</a:t>
            </a:r>
            <a:r>
              <a:rPr lang="ko-KR" altLang="en-US" sz="1600" dirty="0" smtClean="0"/>
              <a:t>근로계약 기간</a:t>
            </a:r>
            <a:r>
              <a:rPr lang="en-US" altLang="ko-KR" sz="1600" dirty="0" smtClean="0"/>
              <a:t>&gt;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513959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J_Group HR">
  <a:themeElements>
    <a:clrScheme name="WJ_Group HR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WJ_Group HR">
      <a:majorFont>
        <a:latin typeface="Arial"/>
        <a:ea typeface="HY견고딕"/>
        <a:cs typeface=""/>
      </a:majorFont>
      <a:minorFont>
        <a:latin typeface="Arial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8000" tIns="10800" rIns="18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>
            <a:tab pos="271463" algn="l"/>
          </a:tabLst>
          <a:defRPr kumimoji="1" lang="en-US" altLang="ko-KR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8000" tIns="10800" rIns="18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>
            <a:tab pos="271463" algn="l"/>
          </a:tabLst>
          <a:defRPr kumimoji="1" lang="en-US" altLang="ko-KR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lnDef>
  </a:objectDefaults>
  <a:extraClrSchemeLst>
    <a:extraClrScheme>
      <a:clrScheme name="WJ_Group H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J_Group H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J_Group H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J_Group H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J_Group H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J_Group H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J_Group H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J_Group HR 8">
        <a:dk1>
          <a:srgbClr val="203B71"/>
        </a:dk1>
        <a:lt1>
          <a:srgbClr val="FFFFFF"/>
        </a:lt1>
        <a:dk2>
          <a:srgbClr val="68842C"/>
        </a:dk2>
        <a:lt2>
          <a:srgbClr val="DC661D"/>
        </a:lt2>
        <a:accent1>
          <a:srgbClr val="9C342A"/>
        </a:accent1>
        <a:accent2>
          <a:srgbClr val="118ACA"/>
        </a:accent2>
        <a:accent3>
          <a:srgbClr val="FFFFFF"/>
        </a:accent3>
        <a:accent4>
          <a:srgbClr val="1A315F"/>
        </a:accent4>
        <a:accent5>
          <a:srgbClr val="CBAEAC"/>
        </a:accent5>
        <a:accent6>
          <a:srgbClr val="0E7DB7"/>
        </a:accent6>
        <a:hlink>
          <a:srgbClr val="893494"/>
        </a:hlink>
        <a:folHlink>
          <a:srgbClr val="BEC5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155478</TotalTime>
  <Words>2323</Words>
  <Application>Microsoft Office PowerPoint</Application>
  <PresentationFormat>A4 용지(210x297mm)</PresentationFormat>
  <Paragraphs>208</Paragraphs>
  <Slides>28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WJ_Group HR</vt:lpstr>
      <vt:lpstr>부천시 아파트 노동자 실태와 개선 방안</vt:lpstr>
      <vt:lpstr>발표 목차</vt:lpstr>
      <vt:lpstr>1. 쟁점</vt:lpstr>
      <vt:lpstr>1. 쟁점</vt:lpstr>
      <vt:lpstr>1. 쟁점</vt:lpstr>
      <vt:lpstr>1. 쟁점</vt:lpstr>
      <vt:lpstr>1. 쟁점</vt:lpstr>
      <vt:lpstr>1. 쟁점</vt:lpstr>
      <vt:lpstr>2. 실태 - 경비노동자</vt:lpstr>
      <vt:lpstr>2. 실태 - 경비노동자</vt:lpstr>
      <vt:lpstr>2. 실태 - 경비노동자</vt:lpstr>
      <vt:lpstr>2. 실태 - 경비노동자</vt:lpstr>
      <vt:lpstr>2. 실태 - 미화노동자</vt:lpstr>
      <vt:lpstr>2. 실태 - 미화노동자</vt:lpstr>
      <vt:lpstr>2. 실태 - 미화노동자</vt:lpstr>
      <vt:lpstr>2. 실태 – 관리사무소 조사</vt:lpstr>
      <vt:lpstr>2. 휴게실 실태</vt:lpstr>
      <vt:lpstr>2. 휴게실 실태</vt:lpstr>
      <vt:lpstr>2. 휴게실 실태</vt:lpstr>
      <vt:lpstr>2. 휴게실 실태</vt:lpstr>
      <vt:lpstr>2. 휴게실 실태 - 요약</vt:lpstr>
      <vt:lpstr>2. 휴게실 실태 - 요약</vt:lpstr>
      <vt:lpstr>3. 개선 방안</vt:lpstr>
      <vt:lpstr>3. 개선 방안</vt:lpstr>
      <vt:lpstr>3. 개선 방안</vt:lpstr>
      <vt:lpstr>3. 개선 방안</vt:lpstr>
      <vt:lpstr>3. 개선 방안</vt:lpstr>
      <vt:lpstr>3. 개선 방안</vt:lpstr>
    </vt:vector>
  </TitlesOfParts>
  <Company>WJHD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woongjin template</dc:title>
  <dc:creator>stn21</dc:creator>
  <cp:lastModifiedBy>namwg2015@google.com</cp:lastModifiedBy>
  <cp:revision>5123</cp:revision>
  <cp:lastPrinted>2016-03-07T15:46:56Z</cp:lastPrinted>
  <dcterms:created xsi:type="dcterms:W3CDTF">2006-07-13T17:27:11Z</dcterms:created>
  <dcterms:modified xsi:type="dcterms:W3CDTF">2021-04-29T23:29:34Z</dcterms:modified>
</cp:coreProperties>
</file>